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694" r:id="rId3"/>
    <p:sldMasterId id="2147483722" r:id="rId4"/>
  </p:sldMasterIdLst>
  <p:notesMasterIdLst>
    <p:notesMasterId r:id="rId38"/>
  </p:notesMasterIdLst>
  <p:sldIdLst>
    <p:sldId id="256" r:id="rId5"/>
    <p:sldId id="257" r:id="rId6"/>
    <p:sldId id="259" r:id="rId7"/>
    <p:sldId id="266" r:id="rId8"/>
    <p:sldId id="267" r:id="rId9"/>
    <p:sldId id="268" r:id="rId10"/>
    <p:sldId id="269" r:id="rId11"/>
    <p:sldId id="270" r:id="rId12"/>
    <p:sldId id="272" r:id="rId13"/>
    <p:sldId id="287" r:id="rId14"/>
    <p:sldId id="303" r:id="rId15"/>
    <p:sldId id="304" r:id="rId16"/>
    <p:sldId id="305" r:id="rId17"/>
    <p:sldId id="306" r:id="rId18"/>
    <p:sldId id="307" r:id="rId19"/>
    <p:sldId id="282" r:id="rId20"/>
    <p:sldId id="286" r:id="rId21"/>
    <p:sldId id="309" r:id="rId22"/>
    <p:sldId id="308" r:id="rId23"/>
    <p:sldId id="288" r:id="rId24"/>
    <p:sldId id="310" r:id="rId25"/>
    <p:sldId id="311" r:id="rId26"/>
    <p:sldId id="312" r:id="rId27"/>
    <p:sldId id="313" r:id="rId28"/>
    <p:sldId id="314" r:id="rId29"/>
    <p:sldId id="315" r:id="rId30"/>
    <p:sldId id="289" r:id="rId31"/>
    <p:sldId id="290" r:id="rId32"/>
    <p:sldId id="291" r:id="rId33"/>
    <p:sldId id="300" r:id="rId34"/>
    <p:sldId id="301" r:id="rId35"/>
    <p:sldId id="316" r:id="rId36"/>
    <p:sldId id="302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A086D-14F1-4CB2-B9FE-3958F59EEB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11519-C215-42BE-A002-3348F103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AE0E290-9D0B-4704-8046-A4E67849CB9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6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11519-C215-42BE-A002-3348F103A6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9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11519-C215-42BE-A002-3348F103A6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6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7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6" Type="http://schemas.openxmlformats.org/officeDocument/2006/relationships/hyperlink" Target="https://stories.freepik.com/" TargetMode="Externa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7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Relationship Id="rId6" Type="http://schemas.openxmlformats.org/officeDocument/2006/relationships/hyperlink" Target="https://stories.freepik.com/" TargetMode="Externa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7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Relationship Id="rId6" Type="http://schemas.openxmlformats.org/officeDocument/2006/relationships/hyperlink" Target="https://stories.freepik.com/" TargetMode="Externa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869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092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89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9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8368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6306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62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4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592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7" name="Task3 VO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475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14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320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22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7891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6" name="Google Shape;1246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8" name="Google Shape;1248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405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5694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86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36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6470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42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019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8483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96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901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703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710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10228" y="451100"/>
            <a:ext cx="7371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1208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2653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60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7613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71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9464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92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654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10228" y="451100"/>
            <a:ext cx="7371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02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0161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776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76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8222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4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638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7" name="Task3 VO.wav"/>
          </p:stSnd>
        </p:sndAc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200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604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2192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6" name="Google Shape;1246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8" name="Google Shape;1248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574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5563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854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643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288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053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52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05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906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83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3318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296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10228" y="451100"/>
            <a:ext cx="7371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5361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7691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7154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759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202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030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5826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196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72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3788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820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0907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10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650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866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867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927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7" name="Task3 VO.wav"/>
          </p:stSnd>
        </p:sndAc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8693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4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364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491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7403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6" name="Google Shape;1246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8" name="Google Shape;1248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0851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877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5955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66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1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691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201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65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0776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318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Task3 VO.wav"/>
          </p:stSnd>
        </p:sndAc>
      </p:transition>
    </mc:Choice>
    <mc:Fallback xmlns="">
      <p:transition spd="slow">
        <p:sndAc>
          <p:stSnd>
            <p:snd r:embed="rId3" name="Task3 VO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audio" Target="../media/audio1.wav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4" Type="http://schemas.openxmlformats.org/officeDocument/2006/relationships/audio" Target="../media/audio1.wav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audio" Target="../media/audio1.wav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audio" Target="../media/audio1.wav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audio" Target="../media/audio1.wav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audio" Target="../media/audio1.wav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60786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0" name="Task3 VO.wav"/>
          </p:stSnd>
        </p:sndAc>
      </p:transition>
    </mc:Choice>
    <mc:Fallback xmlns="">
      <p:transition spd="slow">
        <p:sndAc>
          <p:stSnd>
            <p:snd r:embed="rId31" name="Task3 VO.wav"/>
          </p:stSnd>
        </p:sndAc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78772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Task3 VO.wav"/>
          </p:stSnd>
        </p:sndAc>
      </p:transition>
    </mc:Choice>
    <mc:Fallback xmlns="">
      <p:transition spd="slow">
        <p:sndAc>
          <p:stSnd>
            <p:snd r:embed="rId4" name="Task3 VO.wav"/>
          </p:stSnd>
        </p:sndAc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7895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8" name="Task3 VO.wav"/>
          </p:stSnd>
        </p:sndAc>
      </p:transition>
    </mc:Choice>
    <mc:Fallback xmlns="">
      <p:transition spd="slow">
        <p:sndAc>
          <p:stSnd>
            <p:snd r:embed="rId29" name="Task3 VO.wav"/>
          </p:stSnd>
        </p:sndAc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2958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3" name="Task3 VO.wav"/>
          </p:stSnd>
        </p:sndAc>
      </p:transition>
    </mc:Choice>
    <mc:Fallback xmlns="">
      <p:transition spd="slow">
        <p:sndAc>
          <p:stSnd>
            <p:snd r:embed="rId34" name="Task3 VO.wav"/>
          </p:stSnd>
        </p:sndAc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310B-6E66-3DB3-A1A9-749331550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840" y="2670048"/>
            <a:ext cx="5010768" cy="2389600"/>
          </a:xfrm>
        </p:spPr>
        <p:txBody>
          <a:bodyPr/>
          <a:lstStyle/>
          <a:p>
            <a:r>
              <a:rPr lang="en-US" dirty="0"/>
              <a:t>Market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0DBEB-2BB8-AC65-5C93-8957D203D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: Suzy Adel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2675F-F6AE-E80A-A402-A0765D84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4" y="1225191"/>
            <a:ext cx="6583912" cy="51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93240"/>
      </p:ext>
    </p:extLst>
  </p:cSld>
  <p:clrMapOvr>
    <a:masterClrMapping/>
  </p:clrMapOvr>
  <p:transition spd="slow" advTm="3978">
    <p:push dir="u"/>
    <p:sndAc>
      <p:stSnd>
        <p:snd r:embed="rId2" name="Task3 VO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7822D4-494B-5E04-3BBC-ECF5C161D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23" r="1023" b="21344"/>
          <a:stretch/>
        </p:blipFill>
        <p:spPr>
          <a:xfrm>
            <a:off x="1751994" y="1948792"/>
            <a:ext cx="8688012" cy="24052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488A9FC-1A02-2152-9973-4A4410D1A050}"/>
              </a:ext>
            </a:extLst>
          </p:cNvPr>
          <p:cNvSpPr/>
          <p:nvPr/>
        </p:nvSpPr>
        <p:spPr>
          <a:xfrm>
            <a:off x="1463040" y="2365248"/>
            <a:ext cx="3377184" cy="6096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50613D-319A-F6B6-9D3D-0E718A96C486}"/>
              </a:ext>
            </a:extLst>
          </p:cNvPr>
          <p:cNvSpPr/>
          <p:nvPr/>
        </p:nvSpPr>
        <p:spPr>
          <a:xfrm>
            <a:off x="7351776" y="2365248"/>
            <a:ext cx="3377184" cy="6096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196311-5A55-1BA3-0D90-78D77411292A}"/>
              </a:ext>
            </a:extLst>
          </p:cNvPr>
          <p:cNvCxnSpPr>
            <a:cxnSpLocks/>
          </p:cNvCxnSpPr>
          <p:nvPr/>
        </p:nvCxnSpPr>
        <p:spPr>
          <a:xfrm>
            <a:off x="4523847" y="2670048"/>
            <a:ext cx="767481" cy="121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349FC9-D6FC-4E7D-1C46-1C85A540C1DB}"/>
              </a:ext>
            </a:extLst>
          </p:cNvPr>
          <p:cNvSpPr txBox="1"/>
          <p:nvPr/>
        </p:nvSpPr>
        <p:spPr>
          <a:xfrm>
            <a:off x="4209903" y="4029457"/>
            <a:ext cx="3767328" cy="27181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First you have to make sure you have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enough data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to train your model so it doesn’t learn noise as part of the pattern not too many ,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overfitting or Underfitting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where the model has a poor relationship and cant predict properly due to few data 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9D982-058A-BBAD-5687-ECF2D3F735E3}"/>
              </a:ext>
            </a:extLst>
          </p:cNvPr>
          <p:cNvSpPr txBox="1"/>
          <p:nvPr/>
        </p:nvSpPr>
        <p:spPr>
          <a:xfrm>
            <a:off x="4523847" y="803334"/>
            <a:ext cx="313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Theoretical Example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8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46">
        <p159:morph option="byObject"/>
      </p:transition>
    </mc:Choice>
    <mc:Fallback xmlns="">
      <p:transition spd="slow" advTm="1346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7822D4-494B-5E04-3BBC-ECF5C161D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3" r="1023" b="21344"/>
          <a:stretch/>
        </p:blipFill>
        <p:spPr>
          <a:xfrm>
            <a:off x="1751994" y="1948792"/>
            <a:ext cx="8688012" cy="24052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488A9FC-1A02-2152-9973-4A4410D1A050}"/>
              </a:ext>
            </a:extLst>
          </p:cNvPr>
          <p:cNvSpPr/>
          <p:nvPr/>
        </p:nvSpPr>
        <p:spPr>
          <a:xfrm>
            <a:off x="1463040" y="2365248"/>
            <a:ext cx="3377184" cy="6096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50613D-319A-F6B6-9D3D-0E718A96C486}"/>
              </a:ext>
            </a:extLst>
          </p:cNvPr>
          <p:cNvSpPr/>
          <p:nvPr/>
        </p:nvSpPr>
        <p:spPr>
          <a:xfrm>
            <a:off x="7351776" y="2365248"/>
            <a:ext cx="3377184" cy="6096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FBFCC4-BB34-B380-1429-3E8D5619C8B7}"/>
              </a:ext>
            </a:extLst>
          </p:cNvPr>
          <p:cNvCxnSpPr>
            <a:cxnSpLocks/>
          </p:cNvCxnSpPr>
          <p:nvPr/>
        </p:nvCxnSpPr>
        <p:spPr>
          <a:xfrm flipH="1">
            <a:off x="6199632" y="2670048"/>
            <a:ext cx="1487424" cy="168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349FC9-D6FC-4E7D-1C46-1C85A540C1DB}"/>
              </a:ext>
            </a:extLst>
          </p:cNvPr>
          <p:cNvSpPr txBox="1"/>
          <p:nvPr/>
        </p:nvSpPr>
        <p:spPr>
          <a:xfrm>
            <a:off x="4212336" y="4636008"/>
            <a:ext cx="3767328" cy="14052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You also have to make sure there is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enough data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to test the model enough to ensure it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is correctly predicting 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9CE14-7180-59A0-C145-8398C9763233}"/>
              </a:ext>
            </a:extLst>
          </p:cNvPr>
          <p:cNvSpPr txBox="1"/>
          <p:nvPr/>
        </p:nvSpPr>
        <p:spPr>
          <a:xfrm>
            <a:off x="4523847" y="803334"/>
            <a:ext cx="313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Theoretical Example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1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82">
        <p159:morph option="byObject"/>
      </p:transition>
    </mc:Choice>
    <mc:Fallback xmlns="">
      <p:transition spd="slow" advTm="58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7822D4-494B-5E04-3BBC-ECF5C161D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3" r="1023" b="21344"/>
          <a:stretch/>
        </p:blipFill>
        <p:spPr>
          <a:xfrm>
            <a:off x="1764186" y="1948792"/>
            <a:ext cx="8688012" cy="24052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488A9FC-1A02-2152-9973-4A4410D1A050}"/>
              </a:ext>
            </a:extLst>
          </p:cNvPr>
          <p:cNvSpPr/>
          <p:nvPr/>
        </p:nvSpPr>
        <p:spPr>
          <a:xfrm>
            <a:off x="1463040" y="2365248"/>
            <a:ext cx="3377184" cy="6096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50613D-319A-F6B6-9D3D-0E718A96C486}"/>
              </a:ext>
            </a:extLst>
          </p:cNvPr>
          <p:cNvSpPr/>
          <p:nvPr/>
        </p:nvSpPr>
        <p:spPr>
          <a:xfrm>
            <a:off x="1751994" y="3566922"/>
            <a:ext cx="1673958" cy="40766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FBFCC4-BB34-B380-1429-3E8D5619C8B7}"/>
              </a:ext>
            </a:extLst>
          </p:cNvPr>
          <p:cNvCxnSpPr>
            <a:cxnSpLocks/>
          </p:cNvCxnSpPr>
          <p:nvPr/>
        </p:nvCxnSpPr>
        <p:spPr>
          <a:xfrm>
            <a:off x="4212336" y="3547872"/>
            <a:ext cx="1987296" cy="80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349FC9-D6FC-4E7D-1C46-1C85A540C1DB}"/>
              </a:ext>
            </a:extLst>
          </p:cNvPr>
          <p:cNvSpPr txBox="1"/>
          <p:nvPr/>
        </p:nvSpPr>
        <p:spPr>
          <a:xfrm>
            <a:off x="4212336" y="4636008"/>
            <a:ext cx="3767328" cy="17334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During training you take a train of data you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already know (</a:t>
            </a:r>
            <a:r>
              <a:rPr lang="en-US" sz="2133" b="1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x_train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)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and assign the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one after in the sequence as (</a:t>
            </a:r>
            <a:r>
              <a:rPr lang="en-US" sz="2133" b="1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y_train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)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and you repeat to teach the model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D8F1F0-6339-827E-3063-32C681A9882C}"/>
              </a:ext>
            </a:extLst>
          </p:cNvPr>
          <p:cNvSpPr/>
          <p:nvPr/>
        </p:nvSpPr>
        <p:spPr>
          <a:xfrm>
            <a:off x="3157728" y="2365248"/>
            <a:ext cx="487680" cy="475488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D3A260-5EA7-D332-4B8C-66A1E89037DD}"/>
              </a:ext>
            </a:extLst>
          </p:cNvPr>
          <p:cNvSpPr/>
          <p:nvPr/>
        </p:nvSpPr>
        <p:spPr>
          <a:xfrm>
            <a:off x="3462528" y="3533012"/>
            <a:ext cx="487680" cy="475488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655D5C-91BB-2B78-9437-8422A37EFCFD}"/>
              </a:ext>
            </a:extLst>
          </p:cNvPr>
          <p:cNvCxnSpPr/>
          <p:nvPr/>
        </p:nvCxnSpPr>
        <p:spPr>
          <a:xfrm>
            <a:off x="1938528" y="2731008"/>
            <a:ext cx="10363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170132-94D6-55DC-D44F-4A3EB233EDA3}"/>
              </a:ext>
            </a:extLst>
          </p:cNvPr>
          <p:cNvSpPr txBox="1"/>
          <p:nvPr/>
        </p:nvSpPr>
        <p:spPr>
          <a:xfrm>
            <a:off x="4523847" y="803334"/>
            <a:ext cx="313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Theoretical Example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85">
        <p159:morph option="byObject"/>
      </p:transition>
    </mc:Choice>
    <mc:Fallback xmlns="">
      <p:transition spd="slow" advTm="58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7822D4-494B-5E04-3BBC-ECF5C161D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3" r="1023" b="21344"/>
          <a:stretch/>
        </p:blipFill>
        <p:spPr>
          <a:xfrm>
            <a:off x="1764186" y="1948792"/>
            <a:ext cx="8688012" cy="24052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488A9FC-1A02-2152-9973-4A4410D1A050}"/>
              </a:ext>
            </a:extLst>
          </p:cNvPr>
          <p:cNvSpPr/>
          <p:nvPr/>
        </p:nvSpPr>
        <p:spPr>
          <a:xfrm>
            <a:off x="1463040" y="2365248"/>
            <a:ext cx="3377184" cy="6096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50613D-319A-F6B6-9D3D-0E718A96C486}"/>
              </a:ext>
            </a:extLst>
          </p:cNvPr>
          <p:cNvSpPr/>
          <p:nvPr/>
        </p:nvSpPr>
        <p:spPr>
          <a:xfrm>
            <a:off x="1764186" y="3843149"/>
            <a:ext cx="1673958" cy="40766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FBFCC4-BB34-B380-1429-3E8D5619C8B7}"/>
              </a:ext>
            </a:extLst>
          </p:cNvPr>
          <p:cNvCxnSpPr>
            <a:cxnSpLocks/>
          </p:cNvCxnSpPr>
          <p:nvPr/>
        </p:nvCxnSpPr>
        <p:spPr>
          <a:xfrm>
            <a:off x="4035552" y="3986784"/>
            <a:ext cx="1377696" cy="404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349FC9-D6FC-4E7D-1C46-1C85A540C1DB}"/>
              </a:ext>
            </a:extLst>
          </p:cNvPr>
          <p:cNvSpPr txBox="1"/>
          <p:nvPr/>
        </p:nvSpPr>
        <p:spPr>
          <a:xfrm>
            <a:off x="4212336" y="4636008"/>
            <a:ext cx="3767328" cy="17334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During training this data set is know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KNOWN/ LEARNED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by the model and is ready to test what the model learned on </a:t>
            </a:r>
          </a:p>
          <a:p>
            <a:pPr algn="ctr"/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UNSEEN DATA </a:t>
            </a:r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D8F1F0-6339-827E-3063-32C681A9882C}"/>
              </a:ext>
            </a:extLst>
          </p:cNvPr>
          <p:cNvSpPr/>
          <p:nvPr/>
        </p:nvSpPr>
        <p:spPr>
          <a:xfrm>
            <a:off x="3547872" y="2402586"/>
            <a:ext cx="487680" cy="475488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D3A260-5EA7-D332-4B8C-66A1E89037DD}"/>
              </a:ext>
            </a:extLst>
          </p:cNvPr>
          <p:cNvSpPr/>
          <p:nvPr/>
        </p:nvSpPr>
        <p:spPr>
          <a:xfrm>
            <a:off x="3480816" y="3832098"/>
            <a:ext cx="487680" cy="475488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655D5C-91BB-2B78-9437-8422A37EFCFD}"/>
              </a:ext>
            </a:extLst>
          </p:cNvPr>
          <p:cNvCxnSpPr/>
          <p:nvPr/>
        </p:nvCxnSpPr>
        <p:spPr>
          <a:xfrm>
            <a:off x="2377440" y="2731008"/>
            <a:ext cx="10363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A140D5-EF51-56D6-69C6-D83C6E68F531}"/>
              </a:ext>
            </a:extLst>
          </p:cNvPr>
          <p:cNvSpPr txBox="1"/>
          <p:nvPr/>
        </p:nvSpPr>
        <p:spPr>
          <a:xfrm>
            <a:off x="4523847" y="803334"/>
            <a:ext cx="313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Theoretical Example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6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28">
        <p159:morph option="byObject"/>
      </p:transition>
    </mc:Choice>
    <mc:Fallback xmlns="">
      <p:transition spd="slow" advTm="62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7822D4-494B-5E04-3BBC-ECF5C161D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3" r="1023" b="21344"/>
          <a:stretch/>
        </p:blipFill>
        <p:spPr>
          <a:xfrm>
            <a:off x="1764186" y="1948792"/>
            <a:ext cx="8688012" cy="24052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488A9FC-1A02-2152-9973-4A4410D1A050}"/>
              </a:ext>
            </a:extLst>
          </p:cNvPr>
          <p:cNvSpPr/>
          <p:nvPr/>
        </p:nvSpPr>
        <p:spPr>
          <a:xfrm>
            <a:off x="7075014" y="2355703"/>
            <a:ext cx="3377184" cy="6096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50613D-319A-F6B6-9D3D-0E718A96C486}"/>
              </a:ext>
            </a:extLst>
          </p:cNvPr>
          <p:cNvSpPr/>
          <p:nvPr/>
        </p:nvSpPr>
        <p:spPr>
          <a:xfrm>
            <a:off x="7591962" y="3572258"/>
            <a:ext cx="1673958" cy="40766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FBFCC4-BB34-B380-1429-3E8D5619C8B7}"/>
              </a:ext>
            </a:extLst>
          </p:cNvPr>
          <p:cNvCxnSpPr>
            <a:cxnSpLocks/>
          </p:cNvCxnSpPr>
          <p:nvPr/>
        </p:nvCxnSpPr>
        <p:spPr>
          <a:xfrm flipH="1">
            <a:off x="6010656" y="3832098"/>
            <a:ext cx="1389888" cy="65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349FC9-D6FC-4E7D-1C46-1C85A540C1DB}"/>
              </a:ext>
            </a:extLst>
          </p:cNvPr>
          <p:cNvSpPr txBox="1"/>
          <p:nvPr/>
        </p:nvSpPr>
        <p:spPr>
          <a:xfrm>
            <a:off x="4212336" y="4636008"/>
            <a:ext cx="3767328" cy="14052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During Testing the model predicts the following one in the sequence until it reaches the end of the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UNSEEN data </a:t>
            </a:r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D8F1F0-6339-827E-3063-32C681A9882C}"/>
              </a:ext>
            </a:extLst>
          </p:cNvPr>
          <p:cNvSpPr/>
          <p:nvPr/>
        </p:nvSpPr>
        <p:spPr>
          <a:xfrm>
            <a:off x="9079386" y="2422759"/>
            <a:ext cx="487680" cy="475488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D3A260-5EA7-D332-4B8C-66A1E89037DD}"/>
              </a:ext>
            </a:extLst>
          </p:cNvPr>
          <p:cNvSpPr/>
          <p:nvPr/>
        </p:nvSpPr>
        <p:spPr>
          <a:xfrm>
            <a:off x="9323226" y="3571886"/>
            <a:ext cx="487680" cy="475488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655D5C-91BB-2B78-9437-8422A37EFCFD}"/>
              </a:ext>
            </a:extLst>
          </p:cNvPr>
          <p:cNvCxnSpPr/>
          <p:nvPr/>
        </p:nvCxnSpPr>
        <p:spPr>
          <a:xfrm>
            <a:off x="7910781" y="2767584"/>
            <a:ext cx="10363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B4509F-D004-A0A7-6319-98557DC3FE9E}"/>
              </a:ext>
            </a:extLst>
          </p:cNvPr>
          <p:cNvSpPr txBox="1"/>
          <p:nvPr/>
        </p:nvSpPr>
        <p:spPr>
          <a:xfrm>
            <a:off x="4523847" y="803334"/>
            <a:ext cx="313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Theoretical Example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7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8">
        <p159:morph option="byObject"/>
      </p:transition>
    </mc:Choice>
    <mc:Fallback xmlns="">
      <p:transition spd="slow" advTm="9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B7822D4-494B-5E04-3BBC-ECF5C161D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3" r="1023" b="21344"/>
          <a:stretch/>
        </p:blipFill>
        <p:spPr>
          <a:xfrm>
            <a:off x="1764186" y="1948792"/>
            <a:ext cx="8688012" cy="240527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488A9FC-1A02-2152-9973-4A4410D1A050}"/>
              </a:ext>
            </a:extLst>
          </p:cNvPr>
          <p:cNvSpPr/>
          <p:nvPr/>
        </p:nvSpPr>
        <p:spPr>
          <a:xfrm>
            <a:off x="7400544" y="3603902"/>
            <a:ext cx="2000103" cy="37261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50613D-319A-F6B6-9D3D-0E718A96C486}"/>
              </a:ext>
            </a:extLst>
          </p:cNvPr>
          <p:cNvSpPr/>
          <p:nvPr/>
        </p:nvSpPr>
        <p:spPr>
          <a:xfrm>
            <a:off x="1764186" y="3586377"/>
            <a:ext cx="1673958" cy="40766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FBFCC4-BB34-B380-1429-3E8D5619C8B7}"/>
              </a:ext>
            </a:extLst>
          </p:cNvPr>
          <p:cNvCxnSpPr>
            <a:cxnSpLocks/>
          </p:cNvCxnSpPr>
          <p:nvPr/>
        </p:nvCxnSpPr>
        <p:spPr>
          <a:xfrm>
            <a:off x="3438144" y="3135653"/>
            <a:ext cx="1816608" cy="109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349FC9-D6FC-4E7D-1C46-1C85A540C1DB}"/>
              </a:ext>
            </a:extLst>
          </p:cNvPr>
          <p:cNvSpPr txBox="1"/>
          <p:nvPr/>
        </p:nvSpPr>
        <p:spPr>
          <a:xfrm>
            <a:off x="4224528" y="4354068"/>
            <a:ext cx="3767328" cy="23899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This is Time Step or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"look-back period"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or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"window size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.“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When you increase the time step, you are effectively increasing the amount of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historical information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the model uses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to make predictions.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D8F1F0-6339-827E-3063-32C681A9882C}"/>
              </a:ext>
            </a:extLst>
          </p:cNvPr>
          <p:cNvSpPr/>
          <p:nvPr/>
        </p:nvSpPr>
        <p:spPr>
          <a:xfrm>
            <a:off x="2812698" y="2874311"/>
            <a:ext cx="487680" cy="475488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655D5C-91BB-2B78-9437-8422A37EFCFD}"/>
              </a:ext>
            </a:extLst>
          </p:cNvPr>
          <p:cNvCxnSpPr/>
          <p:nvPr/>
        </p:nvCxnSpPr>
        <p:spPr>
          <a:xfrm>
            <a:off x="1900125" y="2767584"/>
            <a:ext cx="10363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B98D96-EB86-8DA9-E10F-9CBF8FD0E066}"/>
              </a:ext>
            </a:extLst>
          </p:cNvPr>
          <p:cNvSpPr txBox="1"/>
          <p:nvPr/>
        </p:nvSpPr>
        <p:spPr>
          <a:xfrm>
            <a:off x="4523847" y="803334"/>
            <a:ext cx="313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sym typeface="Fjalla One"/>
              </a:rPr>
              <a:t>Theoretical Example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5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36">
        <p159:morph option="byObject"/>
      </p:transition>
    </mc:Choice>
    <mc:Fallback xmlns="">
      <p:transition spd="slow" advTm="536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2410228" y="451100"/>
            <a:ext cx="737160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/>
              <a:t>Effects of a Bigger Time Step</a:t>
            </a:r>
            <a:br>
              <a:rPr lang="en-US" dirty="0"/>
            </a:br>
            <a:endParaRPr lang="en-US" dirty="0"/>
          </a:p>
        </p:txBody>
      </p:sp>
      <p:sp>
        <p:nvSpPr>
          <p:cNvPr id="3499" name="Google Shape;3499;p61"/>
          <p:cNvSpPr/>
          <p:nvPr/>
        </p:nvSpPr>
        <p:spPr>
          <a:xfrm>
            <a:off x="6261573" y="1514276"/>
            <a:ext cx="4617622" cy="48926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500" name="Google Shape;3500;p61"/>
          <p:cNvSpPr/>
          <p:nvPr/>
        </p:nvSpPr>
        <p:spPr>
          <a:xfrm>
            <a:off x="6411809" y="1645920"/>
            <a:ext cx="4317151" cy="458419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501" name="Google Shape;3501;p61"/>
          <p:cNvSpPr/>
          <p:nvPr/>
        </p:nvSpPr>
        <p:spPr>
          <a:xfrm>
            <a:off x="1463040" y="1514276"/>
            <a:ext cx="4599530" cy="489262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502" name="Google Shape;3502;p61"/>
          <p:cNvSpPr/>
          <p:nvPr/>
        </p:nvSpPr>
        <p:spPr>
          <a:xfrm>
            <a:off x="1607527" y="1645920"/>
            <a:ext cx="4306922" cy="458419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6325290" y="2713554"/>
            <a:ext cx="4403670" cy="23286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If the </a:t>
            </a:r>
            <a:r>
              <a:rPr lang="en-US" b="1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model becomes too complex</a:t>
            </a: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it can lead to overfitting, where the model performs well on the training data but </a:t>
            </a:r>
            <a:r>
              <a:rPr lang="en-US" b="1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poorly on unseen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If the </a:t>
            </a:r>
            <a:r>
              <a:rPr lang="en-US" b="1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additional historical data </a:t>
            </a: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does not provide useful information for future predictions, it can confuse the model and </a:t>
            </a:r>
            <a:r>
              <a:rPr lang="en-US" b="1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degrade its performance.</a:t>
            </a:r>
          </a:p>
          <a:p>
            <a:pPr marL="457200" indent="-457200">
              <a:buFont typeface="+mj-lt"/>
              <a:buAutoNum type="arabicPeriod"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1633727" y="2753580"/>
            <a:ext cx="4306921" cy="24140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By including more past data points, it </a:t>
            </a:r>
            <a:r>
              <a:rPr lang="en-US" b="1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captures longer-term dependencies </a:t>
            </a: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which is </a:t>
            </a:r>
            <a:r>
              <a:rPr lang="en-US" b="1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useful for complex time series</a:t>
            </a: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with long-term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larger time step can </a:t>
            </a:r>
            <a:r>
              <a:rPr lang="en-US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improve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the model's ability to </a:t>
            </a:r>
            <a:r>
              <a:rPr lang="en-US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generalize to new data 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by leveraging more historical information</a:t>
            </a:r>
            <a:r>
              <a:rPr lang="en-US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7180584" y="2417394"/>
            <a:ext cx="2779600" cy="37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Withdraws </a:t>
            </a:r>
            <a:endParaRPr sz="2400" dirty="0"/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2397388" y="2521364"/>
            <a:ext cx="2779600" cy="41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Ben</a:t>
            </a:r>
            <a:r>
              <a:rPr lang="en-US" sz="2400" dirty="0"/>
              <a:t>e</a:t>
            </a:r>
            <a:r>
              <a:rPr lang="en" sz="2400" dirty="0"/>
              <a:t>fits </a:t>
            </a:r>
            <a:endParaRPr sz="2400" dirty="0"/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3318428" y="1846152"/>
            <a:ext cx="9632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8088784" y="1841921"/>
            <a:ext cx="9632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p:transition spd="slow" advTm="42848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64610-1CCF-A397-48D0-4296F28F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67" y="1858875"/>
            <a:ext cx="5546554" cy="489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13C32-1045-C2EC-8879-55783BB1160E}"/>
              </a:ext>
            </a:extLst>
          </p:cNvPr>
          <p:cNvSpPr txBox="1"/>
          <p:nvPr/>
        </p:nvSpPr>
        <p:spPr>
          <a:xfrm>
            <a:off x="2173224" y="1063817"/>
            <a:ext cx="801624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7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Code Results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D9673-DD04-B33C-7617-4F9C525E3F7B}"/>
              </a:ext>
            </a:extLst>
          </p:cNvPr>
          <p:cNvSpPr txBox="1"/>
          <p:nvPr/>
        </p:nvSpPr>
        <p:spPr>
          <a:xfrm>
            <a:off x="4608576" y="2346155"/>
            <a:ext cx="314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Stacked LSTM Regression model </a:t>
            </a:r>
          </a:p>
        </p:txBody>
      </p:sp>
    </p:spTree>
    <p:extLst>
      <p:ext uri="{BB962C8B-B14F-4D97-AF65-F5344CB8AC3E}">
        <p14:creationId xmlns:p14="http://schemas.microsoft.com/office/powerpoint/2010/main" val="3784508148"/>
      </p:ext>
    </p:extLst>
  </p:cSld>
  <p:clrMapOvr>
    <a:masterClrMapping/>
  </p:clrMapOvr>
  <p:transition spd="slow" advTm="2282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867C7-1A62-DB40-1655-2BA469F8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50" y="448045"/>
            <a:ext cx="9240540" cy="562053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A92D1-90B3-218F-A4CF-208D932A8BDB}"/>
              </a:ext>
            </a:extLst>
          </p:cNvPr>
          <p:cNvCxnSpPr/>
          <p:nvPr/>
        </p:nvCxnSpPr>
        <p:spPr>
          <a:xfrm>
            <a:off x="804672" y="3096768"/>
            <a:ext cx="72786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DC494A-5F3C-4A5E-487F-AB5AEE621030}"/>
              </a:ext>
            </a:extLst>
          </p:cNvPr>
          <p:cNvCxnSpPr>
            <a:cxnSpLocks/>
          </p:cNvCxnSpPr>
          <p:nvPr/>
        </p:nvCxnSpPr>
        <p:spPr>
          <a:xfrm flipV="1">
            <a:off x="8266176" y="2499360"/>
            <a:ext cx="890016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8EDC17-544E-D96D-0E4C-D71723043008}"/>
              </a:ext>
            </a:extLst>
          </p:cNvPr>
          <p:cNvCxnSpPr>
            <a:cxnSpLocks/>
          </p:cNvCxnSpPr>
          <p:nvPr/>
        </p:nvCxnSpPr>
        <p:spPr>
          <a:xfrm flipV="1">
            <a:off x="8101833" y="2596896"/>
            <a:ext cx="1054359" cy="146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5F2149-D142-42C1-4AFA-107390D7D3C7}"/>
              </a:ext>
            </a:extLst>
          </p:cNvPr>
          <p:cNvSpPr txBox="1"/>
          <p:nvPr/>
        </p:nvSpPr>
        <p:spPr>
          <a:xfrm>
            <a:off x="9320535" y="1406875"/>
            <a:ext cx="2493015" cy="14052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First I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Imported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the dataset and inspect the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structure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and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data types.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B002E4-D1CF-E7BF-0C23-60478A9A763A}"/>
              </a:ext>
            </a:extLst>
          </p:cNvPr>
          <p:cNvSpPr/>
          <p:nvPr/>
        </p:nvSpPr>
        <p:spPr>
          <a:xfrm>
            <a:off x="7011893" y="3934986"/>
            <a:ext cx="1236741" cy="21092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128497-44A1-5EEC-1452-80550EC43EE0}"/>
              </a:ext>
            </a:extLst>
          </p:cNvPr>
          <p:cNvSpPr/>
          <p:nvPr/>
        </p:nvSpPr>
        <p:spPr>
          <a:xfrm>
            <a:off x="959497" y="4154437"/>
            <a:ext cx="1085088" cy="188976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6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1">
        <p159:morph option="byObject"/>
      </p:transition>
    </mc:Choice>
    <mc:Fallback xmlns="">
      <p:transition spd="slow" advTm="18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10BC0-1819-4F04-CFC5-FA7E6C21D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59" y="571101"/>
            <a:ext cx="5058481" cy="57157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501CFA-5994-5438-758D-DAEE96D66902}"/>
              </a:ext>
            </a:extLst>
          </p:cNvPr>
          <p:cNvCxnSpPr/>
          <p:nvPr/>
        </p:nvCxnSpPr>
        <p:spPr>
          <a:xfrm flipV="1">
            <a:off x="3962400" y="1743456"/>
            <a:ext cx="3645408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1AFE74-EFC8-7A50-7911-3C0E7EEF46FB}"/>
              </a:ext>
            </a:extLst>
          </p:cNvPr>
          <p:cNvCxnSpPr/>
          <p:nvPr/>
        </p:nvCxnSpPr>
        <p:spPr>
          <a:xfrm flipV="1">
            <a:off x="4620768" y="2450592"/>
            <a:ext cx="2987040" cy="2450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61AE08-BCCA-960A-1DCB-25C5A3DFD7A0}"/>
              </a:ext>
            </a:extLst>
          </p:cNvPr>
          <p:cNvSpPr txBox="1"/>
          <p:nvPr/>
        </p:nvSpPr>
        <p:spPr>
          <a:xfrm>
            <a:off x="7856545" y="992347"/>
            <a:ext cx="3645408" cy="468756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Secondly I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Visualized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the trends and seasonality in quantities and prices, at the first without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zooming it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was unclear to understand ,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thus I had to look at a certain part and study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section by section, 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this issue can be solved by using less data and cleaning the data more however,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I was trying to train it on everything to reduce its chances to overfit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4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56">
        <p159:morph option="byObject"/>
      </p:transition>
    </mc:Choice>
    <mc:Fallback xmlns="">
      <p:transition spd="slow" advTm="195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978E-8541-81B8-830B-2136EC2C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</a:t>
            </a:r>
          </a:p>
        </p:txBody>
      </p:sp>
    </p:spTree>
    <p:extLst>
      <p:ext uri="{BB962C8B-B14F-4D97-AF65-F5344CB8AC3E}">
        <p14:creationId xmlns:p14="http://schemas.microsoft.com/office/powerpoint/2010/main" val="398409602"/>
      </p:ext>
    </p:extLst>
  </p:cSld>
  <p:clrMapOvr>
    <a:masterClrMapping/>
  </p:clrMapOvr>
  <p:transition spd="slow" advTm="7396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B9CA-11EA-4CA8-FFE5-DEE877955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56"/>
          <a:stretch/>
        </p:blipFill>
        <p:spPr>
          <a:xfrm>
            <a:off x="2565581" y="3623440"/>
            <a:ext cx="4829849" cy="2939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50957-700D-5DA0-6DB2-CE9D26A5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50" y="3754854"/>
            <a:ext cx="4677428" cy="2676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04C26-D29F-1D00-F00C-2005AE1D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35" y="878370"/>
            <a:ext cx="4363059" cy="2591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AB4BD-7A5D-15A3-99F5-675EE8C1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924" y="1003700"/>
            <a:ext cx="4401164" cy="2619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163566-F544-1E2B-6D3C-299726984160}"/>
              </a:ext>
            </a:extLst>
          </p:cNvPr>
          <p:cNvSpPr txBox="1"/>
          <p:nvPr/>
        </p:nvSpPr>
        <p:spPr>
          <a:xfrm>
            <a:off x="118011" y="2173951"/>
            <a:ext cx="2233228" cy="23899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Here is the difference , and now you can tell I took the first section to study its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quantity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and its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maximum price </a:t>
            </a:r>
            <a:endParaRPr lang="en-US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20BCF6-78AB-F44B-1498-8B3AB1E45E96}"/>
              </a:ext>
            </a:extLst>
          </p:cNvPr>
          <p:cNvCxnSpPr>
            <a:cxnSpLocks/>
          </p:cNvCxnSpPr>
          <p:nvPr/>
        </p:nvCxnSpPr>
        <p:spPr>
          <a:xfrm flipH="1">
            <a:off x="2351239" y="1194816"/>
            <a:ext cx="2171993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8F043E-A93E-0A6F-2BEA-0551B305213E}"/>
              </a:ext>
            </a:extLst>
          </p:cNvPr>
          <p:cNvCxnSpPr/>
          <p:nvPr/>
        </p:nvCxnSpPr>
        <p:spPr>
          <a:xfrm flipH="1">
            <a:off x="2351239" y="878370"/>
            <a:ext cx="6353849" cy="116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23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07">
        <p159:morph option="byObject"/>
      </p:transition>
    </mc:Choice>
    <mc:Fallback xmlns="">
      <p:transition spd="slow" advTm="360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AA52F-D13B-7E03-4437-CBD0D3B7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8" y="446340"/>
            <a:ext cx="6963747" cy="5477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29FF2E-EAED-330F-B413-19525E028CBC}"/>
              </a:ext>
            </a:extLst>
          </p:cNvPr>
          <p:cNvSpPr txBox="1"/>
          <p:nvPr/>
        </p:nvSpPr>
        <p:spPr>
          <a:xfrm>
            <a:off x="7851648" y="858235"/>
            <a:ext cx="3645408" cy="370287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Here I tried to Identify and handle any missing values in the dataset. Common techniques include imputation with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mean/median/mode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or using advanced methods like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KNN imputation. </a:t>
            </a:r>
          </a:p>
          <a:p>
            <a:pPr algn="ctr"/>
            <a:endParaRPr lang="en-US" sz="2133" dirty="0">
              <a:solidFill>
                <a:schemeClr val="dk2"/>
              </a:solidFill>
              <a:latin typeface="Barlow Semi Condensed"/>
              <a:sym typeface="Barlow Semi Condensed"/>
            </a:endParaRP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I didn’t have to that since the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sum of the missing values in all rows were zero </a:t>
            </a:r>
            <a:endParaRPr lang="en-US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3E66D1-1D4B-2347-8E57-5B4C888D5A6A}"/>
              </a:ext>
            </a:extLst>
          </p:cNvPr>
          <p:cNvCxnSpPr/>
          <p:nvPr/>
        </p:nvCxnSpPr>
        <p:spPr>
          <a:xfrm>
            <a:off x="1243584" y="2938272"/>
            <a:ext cx="11704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31B7F-FA39-120B-CFD2-94476A21D0D1}"/>
              </a:ext>
            </a:extLst>
          </p:cNvPr>
          <p:cNvCxnSpPr/>
          <p:nvPr/>
        </p:nvCxnSpPr>
        <p:spPr>
          <a:xfrm flipV="1">
            <a:off x="3023616" y="1304544"/>
            <a:ext cx="4608576" cy="157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251857-9BD7-FED3-6E7F-3728ABE27222}"/>
              </a:ext>
            </a:extLst>
          </p:cNvPr>
          <p:cNvCxnSpPr/>
          <p:nvPr/>
        </p:nvCxnSpPr>
        <p:spPr>
          <a:xfrm flipV="1">
            <a:off x="2243328" y="1536192"/>
            <a:ext cx="5364480" cy="385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36A2A83-7759-CDBF-A673-E52D6660C86B}"/>
              </a:ext>
            </a:extLst>
          </p:cNvPr>
          <p:cNvSpPr/>
          <p:nvPr/>
        </p:nvSpPr>
        <p:spPr>
          <a:xfrm>
            <a:off x="1487424" y="4120896"/>
            <a:ext cx="475488" cy="188975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96073E-8C11-6FA0-7ACF-60BAF039D655}"/>
              </a:ext>
            </a:extLst>
          </p:cNvPr>
          <p:cNvCxnSpPr/>
          <p:nvPr/>
        </p:nvCxnSpPr>
        <p:spPr>
          <a:xfrm>
            <a:off x="963168" y="4023360"/>
            <a:ext cx="1450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32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8">
        <p159:morph option="byObject"/>
      </p:transition>
    </mc:Choice>
    <mc:Fallback xmlns="">
      <p:transition spd="slow" advTm="100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B0E09-77C4-53FB-AF17-D2F694EA0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50" y="412998"/>
            <a:ext cx="6963747" cy="55443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BB257E-B538-986D-9E98-86D1D55ABA13}"/>
              </a:ext>
            </a:extLst>
          </p:cNvPr>
          <p:cNvCxnSpPr>
            <a:cxnSpLocks/>
          </p:cNvCxnSpPr>
          <p:nvPr/>
        </p:nvCxnSpPr>
        <p:spPr>
          <a:xfrm>
            <a:off x="5047488" y="4511040"/>
            <a:ext cx="3493421" cy="41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540C67-A887-38BC-EA02-FC0AA65E959A}"/>
              </a:ext>
            </a:extLst>
          </p:cNvPr>
          <p:cNvSpPr txBox="1"/>
          <p:nvPr/>
        </p:nvSpPr>
        <p:spPr>
          <a:xfrm>
            <a:off x="8741019" y="4706112"/>
            <a:ext cx="2974848" cy="20617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Convert categorical variables (e.g., market, state, city)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into numerical format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using techniques like one-hot encoding or label encoding.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A6FDAA-506C-B935-216B-5A1092B55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35" y="1171198"/>
            <a:ext cx="5745529" cy="272440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8F2D9-93D1-42DC-FD38-4CE4C6B19852}"/>
              </a:ext>
            </a:extLst>
          </p:cNvPr>
          <p:cNvCxnSpPr>
            <a:cxnSpLocks/>
          </p:cNvCxnSpPr>
          <p:nvPr/>
        </p:nvCxnSpPr>
        <p:spPr>
          <a:xfrm>
            <a:off x="5505744" y="2914410"/>
            <a:ext cx="3235275" cy="173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2B2F63-0BA0-EA87-63B8-E82505C9CA65}"/>
              </a:ext>
            </a:extLst>
          </p:cNvPr>
          <p:cNvCxnSpPr>
            <a:cxnSpLocks/>
          </p:cNvCxnSpPr>
          <p:nvPr/>
        </p:nvCxnSpPr>
        <p:spPr>
          <a:xfrm flipH="1">
            <a:off x="8941129" y="2640072"/>
            <a:ext cx="325679" cy="187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7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30">
        <p159:morph option="byObject"/>
      </p:transition>
    </mc:Choice>
    <mc:Fallback xmlns="">
      <p:transition spd="slow" advTm="253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52E75-4BD5-8DBE-346F-13811B72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19"/>
          <a:stretch/>
        </p:blipFill>
        <p:spPr>
          <a:xfrm>
            <a:off x="253859" y="426720"/>
            <a:ext cx="9731489" cy="28163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05C5C6-B172-E9AD-4DFE-0CC23DF7DC3E}"/>
              </a:ext>
            </a:extLst>
          </p:cNvPr>
          <p:cNvCxnSpPr/>
          <p:nvPr/>
        </p:nvCxnSpPr>
        <p:spPr>
          <a:xfrm>
            <a:off x="1060704" y="1231392"/>
            <a:ext cx="33284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27FEE4-9C04-84B5-05E7-1D78C9AFC52E}"/>
              </a:ext>
            </a:extLst>
          </p:cNvPr>
          <p:cNvCxnSpPr/>
          <p:nvPr/>
        </p:nvCxnSpPr>
        <p:spPr>
          <a:xfrm>
            <a:off x="3730752" y="1834896"/>
            <a:ext cx="15727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1D89C4-178A-3C1F-EC23-E63B81CE1BBB}"/>
              </a:ext>
            </a:extLst>
          </p:cNvPr>
          <p:cNvCxnSpPr/>
          <p:nvPr/>
        </p:nvCxnSpPr>
        <p:spPr>
          <a:xfrm>
            <a:off x="6242304" y="1834896"/>
            <a:ext cx="265785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DBAC71-2CC1-2EAF-C069-10FE2AC37533}"/>
              </a:ext>
            </a:extLst>
          </p:cNvPr>
          <p:cNvCxnSpPr>
            <a:cxnSpLocks/>
          </p:cNvCxnSpPr>
          <p:nvPr/>
        </p:nvCxnSpPr>
        <p:spPr>
          <a:xfrm>
            <a:off x="4449090" y="1118615"/>
            <a:ext cx="2817342" cy="212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573776-3F6A-C536-8C57-AA0E812FA667}"/>
              </a:ext>
            </a:extLst>
          </p:cNvPr>
          <p:cNvCxnSpPr>
            <a:cxnSpLocks/>
          </p:cNvCxnSpPr>
          <p:nvPr/>
        </p:nvCxnSpPr>
        <p:spPr>
          <a:xfrm flipH="1">
            <a:off x="7778496" y="1834896"/>
            <a:ext cx="1416445" cy="140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4169670-53CD-C2D9-9B6D-32D7B8B04F2B}"/>
              </a:ext>
            </a:extLst>
          </p:cNvPr>
          <p:cNvSpPr/>
          <p:nvPr/>
        </p:nvSpPr>
        <p:spPr>
          <a:xfrm>
            <a:off x="195072" y="2743200"/>
            <a:ext cx="2816352" cy="49986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F28BAD-A57D-5F4E-839E-9F060AB379F9}"/>
              </a:ext>
            </a:extLst>
          </p:cNvPr>
          <p:cNvSpPr txBox="1"/>
          <p:nvPr/>
        </p:nvSpPr>
        <p:spPr>
          <a:xfrm>
            <a:off x="5181600" y="3456269"/>
            <a:ext cx="5669280" cy="23899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The data is then split to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training data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which the model will learn and creates its dependency links , then the rest will be the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test data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which will act as the unseen data 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The indexing will go from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0-&gt;</a:t>
            </a:r>
            <a:r>
              <a:rPr lang="en-US" sz="2133" b="1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training_size</a:t>
            </a:r>
            <a:endParaRPr lang="en-US" sz="2133" b="1" dirty="0">
              <a:solidFill>
                <a:schemeClr val="dk2"/>
              </a:solidFill>
              <a:latin typeface="Barlow Semi Condensed"/>
              <a:sym typeface="Barlow Semi Condensed"/>
            </a:endParaRPr>
          </a:p>
          <a:p>
            <a:pPr algn="ctr"/>
            <a:r>
              <a:rPr lang="en-US" sz="2133" b="1" dirty="0" err="1">
                <a:solidFill>
                  <a:schemeClr val="dk2"/>
                </a:solidFill>
                <a:latin typeface="Barlow Semi Condensed"/>
                <a:sym typeface="Barlow Semi Condensed"/>
              </a:rPr>
              <a:t>training_size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 -&gt; length/end of the data 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524AB-521A-A215-BD1F-0594D86338EC}"/>
              </a:ext>
            </a:extLst>
          </p:cNvPr>
          <p:cNvSpPr txBox="1"/>
          <p:nvPr/>
        </p:nvSpPr>
        <p:spPr>
          <a:xfrm>
            <a:off x="499872" y="3852670"/>
            <a:ext cx="3413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65% Training Data </a:t>
            </a:r>
          </a:p>
          <a:p>
            <a:r>
              <a:rPr lang="en-US" sz="2800" dirty="0"/>
              <a:t>35% Testing Data </a:t>
            </a:r>
          </a:p>
        </p:txBody>
      </p:sp>
    </p:spTree>
    <p:extLst>
      <p:ext uri="{BB962C8B-B14F-4D97-AF65-F5344CB8AC3E}">
        <p14:creationId xmlns:p14="http://schemas.microsoft.com/office/powerpoint/2010/main" val="324698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85">
        <p159:morph option="byObject"/>
      </p:transition>
    </mc:Choice>
    <mc:Fallback xmlns="">
      <p:transition spd="slow" advTm="985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DC52D-BFEF-17A5-178F-CE2940E0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7" y="384044"/>
            <a:ext cx="6375950" cy="604150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D64DF66-F5EC-F522-58CC-AA71C2C1DB34}"/>
              </a:ext>
            </a:extLst>
          </p:cNvPr>
          <p:cNvSpPr/>
          <p:nvPr/>
        </p:nvSpPr>
        <p:spPr>
          <a:xfrm>
            <a:off x="719328" y="2993136"/>
            <a:ext cx="1438656" cy="20116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90EC7F-5A63-BAF9-DFC6-A595ABB903EF}"/>
              </a:ext>
            </a:extLst>
          </p:cNvPr>
          <p:cNvCxnSpPr/>
          <p:nvPr/>
        </p:nvCxnSpPr>
        <p:spPr>
          <a:xfrm>
            <a:off x="1133856" y="1999488"/>
            <a:ext cx="131673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EA48F1-6D55-2925-8098-386479348858}"/>
              </a:ext>
            </a:extLst>
          </p:cNvPr>
          <p:cNvCxnSpPr>
            <a:cxnSpLocks/>
          </p:cNvCxnSpPr>
          <p:nvPr/>
        </p:nvCxnSpPr>
        <p:spPr>
          <a:xfrm>
            <a:off x="1231392" y="2194560"/>
            <a:ext cx="303580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3D0CC92-2E72-D2A6-BC27-96D5F8A7BF9D}"/>
              </a:ext>
            </a:extLst>
          </p:cNvPr>
          <p:cNvSpPr/>
          <p:nvPr/>
        </p:nvSpPr>
        <p:spPr>
          <a:xfrm>
            <a:off x="585216" y="4187951"/>
            <a:ext cx="1572768" cy="9509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E582BD-2174-2449-7B86-BC77CB1F847B}"/>
              </a:ext>
            </a:extLst>
          </p:cNvPr>
          <p:cNvSpPr/>
          <p:nvPr/>
        </p:nvSpPr>
        <p:spPr>
          <a:xfrm>
            <a:off x="597408" y="5474580"/>
            <a:ext cx="1572768" cy="95097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2EB40-327D-806A-EFD7-D546DFC91A74}"/>
              </a:ext>
            </a:extLst>
          </p:cNvPr>
          <p:cNvCxnSpPr/>
          <p:nvPr/>
        </p:nvCxnSpPr>
        <p:spPr>
          <a:xfrm flipV="1">
            <a:off x="5352288" y="1645920"/>
            <a:ext cx="2109216" cy="43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CB40C7-45DD-BB6D-B09F-36C5C6330B95}"/>
              </a:ext>
            </a:extLst>
          </p:cNvPr>
          <p:cNvCxnSpPr/>
          <p:nvPr/>
        </p:nvCxnSpPr>
        <p:spPr>
          <a:xfrm flipV="1">
            <a:off x="5474208" y="1804416"/>
            <a:ext cx="2035598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8DC945-5AFF-D765-B32C-C5D40F215F1D}"/>
              </a:ext>
            </a:extLst>
          </p:cNvPr>
          <p:cNvCxnSpPr>
            <a:cxnSpLocks/>
          </p:cNvCxnSpPr>
          <p:nvPr/>
        </p:nvCxnSpPr>
        <p:spPr>
          <a:xfrm>
            <a:off x="2430983" y="4486657"/>
            <a:ext cx="4481881" cy="286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5C5601-593D-E790-439D-549FD420A9ED}"/>
              </a:ext>
            </a:extLst>
          </p:cNvPr>
          <p:cNvCxnSpPr>
            <a:cxnSpLocks/>
          </p:cNvCxnSpPr>
          <p:nvPr/>
        </p:nvCxnSpPr>
        <p:spPr>
          <a:xfrm flipV="1">
            <a:off x="2340864" y="4925568"/>
            <a:ext cx="4620302" cy="1085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A42D14-F9F4-DF50-88BE-A7CA2BC85BB9}"/>
              </a:ext>
            </a:extLst>
          </p:cNvPr>
          <p:cNvSpPr txBox="1"/>
          <p:nvPr/>
        </p:nvSpPr>
        <p:spPr>
          <a:xfrm>
            <a:off x="7729728" y="547339"/>
            <a:ext cx="3589223" cy="33746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The data is then split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100 values as a window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and the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101th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is the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predicted value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where the 100 values act like the historical data to built dependencies, where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x value train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is an array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repeated on the number of rows (6546*100)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And the predicted value is </a:t>
            </a:r>
          </a:p>
          <a:p>
            <a:pPr algn="ctr"/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1 value per row (6546*1)  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BF910-B8C5-BBF4-9442-BB10DE415B5B}"/>
              </a:ext>
            </a:extLst>
          </p:cNvPr>
          <p:cNvSpPr txBox="1"/>
          <p:nvPr/>
        </p:nvSpPr>
        <p:spPr>
          <a:xfrm>
            <a:off x="7144046" y="4187951"/>
            <a:ext cx="4888992" cy="17334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This is also repeated for both the training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6546  rows 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(65% of the original data size)  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and the </a:t>
            </a:r>
            <a:r>
              <a:rPr lang="en-US" sz="2133" b="1" dirty="0">
                <a:solidFill>
                  <a:schemeClr val="dk2"/>
                </a:solidFill>
                <a:latin typeface="Barlow Semi Condensed"/>
                <a:sym typeface="Barlow Semi Condensed"/>
              </a:rPr>
              <a:t>3479 rows </a:t>
            </a:r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of testing data 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(35% of original data )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991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48">
        <p159:morph option="byObject"/>
      </p:transition>
    </mc:Choice>
    <mc:Fallback xmlns="">
      <p:transition spd="slow" advTm="3648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900E1-2DD2-FE32-A91A-D1232106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5" y="478328"/>
            <a:ext cx="7011378" cy="5706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CDBEA-A0AD-5DCC-F66B-5710F7AE0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048" y="1264492"/>
            <a:ext cx="6473952" cy="432901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863025-1995-6325-4F2F-0479B39B06E2}"/>
              </a:ext>
            </a:extLst>
          </p:cNvPr>
          <p:cNvSpPr/>
          <p:nvPr/>
        </p:nvSpPr>
        <p:spPr>
          <a:xfrm>
            <a:off x="438912" y="3767328"/>
            <a:ext cx="1670304" cy="35356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0DB8D6-480C-6F7A-9C01-E41B6800D2C7}"/>
              </a:ext>
            </a:extLst>
          </p:cNvPr>
          <p:cNvSpPr/>
          <p:nvPr/>
        </p:nvSpPr>
        <p:spPr>
          <a:xfrm>
            <a:off x="5742432" y="1987296"/>
            <a:ext cx="5925312" cy="41452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10065-42F2-5275-0A91-7B9C230EBA11}"/>
              </a:ext>
            </a:extLst>
          </p:cNvPr>
          <p:cNvSpPr txBox="1"/>
          <p:nvPr/>
        </p:nvSpPr>
        <p:spPr>
          <a:xfrm>
            <a:off x="7144046" y="4187951"/>
            <a:ext cx="3572722" cy="17334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Selected and trained machine learning algorithm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(STACKED LSTM)</a:t>
            </a:r>
          </a:p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  <a:sym typeface="Barlow Semi Condensed"/>
              </a:rPr>
              <a:t> on the prepared dataset to develop a predictive model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D3B9A5-590B-9ABB-6054-A8B6CC5CCC5E}"/>
              </a:ext>
            </a:extLst>
          </p:cNvPr>
          <p:cNvCxnSpPr>
            <a:cxnSpLocks/>
          </p:cNvCxnSpPr>
          <p:nvPr/>
        </p:nvCxnSpPr>
        <p:spPr>
          <a:xfrm>
            <a:off x="7510272" y="2401824"/>
            <a:ext cx="219456" cy="1719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29467A-3B87-E5E1-2302-53C7C2869FC8}"/>
              </a:ext>
            </a:extLst>
          </p:cNvPr>
          <p:cNvCxnSpPr/>
          <p:nvPr/>
        </p:nvCxnSpPr>
        <p:spPr>
          <a:xfrm>
            <a:off x="3755136" y="4023360"/>
            <a:ext cx="3133344" cy="75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45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7">
        <p159:morph option="byObject"/>
      </p:transition>
    </mc:Choice>
    <mc:Fallback xmlns="">
      <p:transition spd="slow" advTm="44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851ED-47C2-4EDD-39C4-3D763F79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3" y="472774"/>
            <a:ext cx="7098285" cy="439183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C55863-D922-36B6-E585-62BFCE913F7D}"/>
              </a:ext>
            </a:extLst>
          </p:cNvPr>
          <p:cNvSpPr/>
          <p:nvPr/>
        </p:nvSpPr>
        <p:spPr>
          <a:xfrm>
            <a:off x="1219200" y="2999232"/>
            <a:ext cx="1975104" cy="5608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F91CF7-6651-B09E-1E2B-F615DD79CD60}"/>
              </a:ext>
            </a:extLst>
          </p:cNvPr>
          <p:cNvSpPr/>
          <p:nvPr/>
        </p:nvSpPr>
        <p:spPr>
          <a:xfrm>
            <a:off x="1219200" y="4303776"/>
            <a:ext cx="1975104" cy="5608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49935-6953-14DB-966B-543AD60B692D}"/>
              </a:ext>
            </a:extLst>
          </p:cNvPr>
          <p:cNvSpPr txBox="1"/>
          <p:nvPr/>
        </p:nvSpPr>
        <p:spPr>
          <a:xfrm>
            <a:off x="7046510" y="2412904"/>
            <a:ext cx="3267922" cy="17334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These value represents the average difference between the predicted and actual values in the training/test dataset</a:t>
            </a:r>
            <a:r>
              <a:rPr lang="en-US" b="1"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0A4E1A-622A-9CAB-8FCE-8A4D87D330CF}"/>
              </a:ext>
            </a:extLst>
          </p:cNvPr>
          <p:cNvCxnSpPr/>
          <p:nvPr/>
        </p:nvCxnSpPr>
        <p:spPr>
          <a:xfrm flipV="1">
            <a:off x="3742944" y="2999232"/>
            <a:ext cx="3048000" cy="34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F3B7C1-E126-533D-0BEC-CBB1FBD50396}"/>
              </a:ext>
            </a:extLst>
          </p:cNvPr>
          <p:cNvCxnSpPr/>
          <p:nvPr/>
        </p:nvCxnSpPr>
        <p:spPr>
          <a:xfrm flipV="1">
            <a:off x="3669792" y="3157728"/>
            <a:ext cx="3084576" cy="136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94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25">
        <p159:morph option="byObject"/>
      </p:transition>
    </mc:Choice>
    <mc:Fallback xmlns="">
      <p:transition spd="slow" advTm="6525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00820-0CD8-EED3-C74D-3C17B6537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06"/>
          <a:stretch/>
        </p:blipFill>
        <p:spPr>
          <a:xfrm>
            <a:off x="605383" y="689963"/>
            <a:ext cx="5258969" cy="5649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761EF-B122-EB82-066C-74904B6F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689963"/>
            <a:ext cx="5258969" cy="55533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6EDD4D-6161-3EC7-4991-AA51A1E5A5C9}"/>
              </a:ext>
            </a:extLst>
          </p:cNvPr>
          <p:cNvSpPr txBox="1"/>
          <p:nvPr/>
        </p:nvSpPr>
        <p:spPr>
          <a:xfrm>
            <a:off x="9704366" y="420247"/>
            <a:ext cx="2292562" cy="30464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This shows that the data may be overtrained and caused the model to be off the actual value , therefore the next time I should try minimizing the train </a:t>
            </a:r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19FE08-7078-9BED-9A24-21D73532130D}"/>
              </a:ext>
            </a:extLst>
          </p:cNvPr>
          <p:cNvCxnSpPr>
            <a:cxnSpLocks/>
          </p:cNvCxnSpPr>
          <p:nvPr/>
        </p:nvCxnSpPr>
        <p:spPr>
          <a:xfrm flipV="1">
            <a:off x="8546592" y="1207008"/>
            <a:ext cx="1048512" cy="222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20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2">
        <p159:morph option="byObject"/>
      </p:transition>
    </mc:Choice>
    <mc:Fallback xmlns="">
      <p:transition spd="slow" advTm="3002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D3E80-5661-CFEE-EDA4-65E42E2DA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3" y="963741"/>
            <a:ext cx="5029902" cy="5268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72249-44D1-BB59-22BD-3BF7D8F3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31" y="963741"/>
            <a:ext cx="5534797" cy="5182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B440F-97B8-867A-2560-67F7F11AF4BF}"/>
              </a:ext>
            </a:extLst>
          </p:cNvPr>
          <p:cNvSpPr txBox="1"/>
          <p:nvPr/>
        </p:nvSpPr>
        <p:spPr>
          <a:xfrm>
            <a:off x="9216686" y="852329"/>
            <a:ext cx="2829010" cy="33746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This shows that the test data is quite off , due to the previously mentioned reasons, and not because there are many data rows I should build big dependencies especially that the relationship is not too complex  </a:t>
            </a:r>
            <a:endParaRPr lang="en-US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647402-CF15-8600-4748-E7BE079D4DEC}"/>
              </a:ext>
            </a:extLst>
          </p:cNvPr>
          <p:cNvCxnSpPr>
            <a:cxnSpLocks/>
          </p:cNvCxnSpPr>
          <p:nvPr/>
        </p:nvCxnSpPr>
        <p:spPr>
          <a:xfrm flipV="1">
            <a:off x="8412480" y="1475232"/>
            <a:ext cx="682752" cy="1816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90">
        <p159:morph option="byObject"/>
      </p:transition>
    </mc:Choice>
    <mc:Fallback xmlns="">
      <p:transition spd="slow" advTm="709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E7525-D306-4FAE-7F83-A96EA27A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2679636"/>
            <a:ext cx="5001323" cy="3724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9B776-0871-E42A-47E6-6AE419FD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4272"/>
            <a:ext cx="6086473" cy="52949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DC0D8F-6A14-76DB-D14D-25A7723A6D54}"/>
              </a:ext>
            </a:extLst>
          </p:cNvPr>
          <p:cNvSpPr/>
          <p:nvPr/>
        </p:nvSpPr>
        <p:spPr>
          <a:xfrm>
            <a:off x="4084320" y="3429000"/>
            <a:ext cx="1901952" cy="237439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FC4B26-6383-F594-F052-0FA594358EA6}"/>
              </a:ext>
            </a:extLst>
          </p:cNvPr>
          <p:cNvSpPr/>
          <p:nvPr/>
        </p:nvSpPr>
        <p:spPr>
          <a:xfrm>
            <a:off x="9393936" y="3691128"/>
            <a:ext cx="1901952" cy="237439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6250BB-2328-51BB-51F6-271B02050DD3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3974592" y="1755648"/>
            <a:ext cx="1060704" cy="1673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D6E602-B23E-80D4-4531-B86040355925}"/>
              </a:ext>
            </a:extLst>
          </p:cNvPr>
          <p:cNvCxnSpPr/>
          <p:nvPr/>
        </p:nvCxnSpPr>
        <p:spPr>
          <a:xfrm flipH="1" flipV="1">
            <a:off x="4084320" y="1621536"/>
            <a:ext cx="5864352" cy="2206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18026B-73FB-D2B5-1EA8-5726B038838A}"/>
              </a:ext>
            </a:extLst>
          </p:cNvPr>
          <p:cNvSpPr txBox="1"/>
          <p:nvPr/>
        </p:nvSpPr>
        <p:spPr>
          <a:xfrm>
            <a:off x="846645" y="711644"/>
            <a:ext cx="2829010" cy="14052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dk2"/>
                </a:solidFill>
                <a:latin typeface="Barlow Semi Condensed"/>
              </a:rPr>
              <a:t>This finally demonstrates the addition od the 30 day prediction to the prediction curve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616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69">
        <p159:morph option="byObject"/>
      </p:transition>
    </mc:Choice>
    <mc:Fallback xmlns="">
      <p:transition spd="slow" advTm="86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Market Price Prediction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CE6BC01-4ACB-1C1E-E19F-FC8313165DD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9509360" y="5024659"/>
            <a:ext cx="1450992" cy="500000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BE1A13-59E6-DF6E-9A7D-09B78D2A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86" y="2592813"/>
            <a:ext cx="9125036" cy="2361221"/>
          </a:xfrm>
          <a:prstGeom prst="rect">
            <a:avLst/>
          </a:prstGeom>
        </p:spPr>
      </p:pic>
      <p:sp>
        <p:nvSpPr>
          <p:cNvPr id="28" name="Subtitle 8">
            <a:extLst>
              <a:ext uri="{FF2B5EF4-FFF2-40B4-BE49-F238E27FC236}">
                <a16:creationId xmlns:a16="http://schemas.microsoft.com/office/drawing/2014/main" id="{32897321-6D40-EAAE-02DE-1C8515842B63}"/>
              </a:ext>
            </a:extLst>
          </p:cNvPr>
          <p:cNvSpPr txBox="1">
            <a:spLocks/>
          </p:cNvSpPr>
          <p:nvPr/>
        </p:nvSpPr>
        <p:spPr>
          <a:xfrm>
            <a:off x="7168796" y="2076294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Task</a:t>
            </a:r>
          </a:p>
        </p:txBody>
      </p:sp>
      <p:sp>
        <p:nvSpPr>
          <p:cNvPr id="29" name="Subtitle 8">
            <a:extLst>
              <a:ext uri="{FF2B5EF4-FFF2-40B4-BE49-F238E27FC236}">
                <a16:creationId xmlns:a16="http://schemas.microsoft.com/office/drawing/2014/main" id="{865C59B1-86B2-7622-D6CD-8997F4DAA88F}"/>
              </a:ext>
            </a:extLst>
          </p:cNvPr>
          <p:cNvSpPr txBox="1">
            <a:spLocks/>
          </p:cNvSpPr>
          <p:nvPr/>
        </p:nvSpPr>
        <p:spPr>
          <a:xfrm>
            <a:off x="4404168" y="5024659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Objective</a:t>
            </a:r>
          </a:p>
        </p:txBody>
      </p:sp>
      <p:sp>
        <p:nvSpPr>
          <p:cNvPr id="30" name="Subtitle 8">
            <a:extLst>
              <a:ext uri="{FF2B5EF4-FFF2-40B4-BE49-F238E27FC236}">
                <a16:creationId xmlns:a16="http://schemas.microsoft.com/office/drawing/2014/main" id="{AE88DE75-3FCF-0EC1-79FE-DDAD3E75862B}"/>
              </a:ext>
            </a:extLst>
          </p:cNvPr>
          <p:cNvSpPr txBox="1">
            <a:spLocks/>
          </p:cNvSpPr>
          <p:nvPr/>
        </p:nvSpPr>
        <p:spPr>
          <a:xfrm>
            <a:off x="1496806" y="2076294"/>
            <a:ext cx="21764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Problem Statement </a:t>
            </a:r>
          </a:p>
        </p:txBody>
      </p:sp>
      <p:sp>
        <p:nvSpPr>
          <p:cNvPr id="33" name="Google Shape;2724;p49">
            <a:extLst>
              <a:ext uri="{FF2B5EF4-FFF2-40B4-BE49-F238E27FC236}">
                <a16:creationId xmlns:a16="http://schemas.microsoft.com/office/drawing/2014/main" id="{8C2A0595-4BA1-EE2D-0B0C-6891FAFFBB9E}"/>
              </a:ext>
            </a:extLst>
          </p:cNvPr>
          <p:cNvSpPr txBox="1"/>
          <p:nvPr/>
        </p:nvSpPr>
        <p:spPr>
          <a:xfrm>
            <a:off x="1892616" y="3534907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" name="Google Shape;2724;p49">
            <a:extLst>
              <a:ext uri="{FF2B5EF4-FFF2-40B4-BE49-F238E27FC236}">
                <a16:creationId xmlns:a16="http://schemas.microsoft.com/office/drawing/2014/main" id="{AA8D82A6-D011-3ADF-8C1E-047C911EE06D}"/>
              </a:ext>
            </a:extLst>
          </p:cNvPr>
          <p:cNvSpPr txBox="1"/>
          <p:nvPr/>
        </p:nvSpPr>
        <p:spPr>
          <a:xfrm>
            <a:off x="4404168" y="3534906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5" name="Google Shape;2724;p49">
            <a:extLst>
              <a:ext uri="{FF2B5EF4-FFF2-40B4-BE49-F238E27FC236}">
                <a16:creationId xmlns:a16="http://schemas.microsoft.com/office/drawing/2014/main" id="{CD29F362-1B26-1EDF-80D7-B5F52507150E}"/>
              </a:ext>
            </a:extLst>
          </p:cNvPr>
          <p:cNvSpPr txBox="1"/>
          <p:nvPr/>
        </p:nvSpPr>
        <p:spPr>
          <a:xfrm>
            <a:off x="6915720" y="3534906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6" name="Google Shape;2724;p49">
            <a:extLst>
              <a:ext uri="{FF2B5EF4-FFF2-40B4-BE49-F238E27FC236}">
                <a16:creationId xmlns:a16="http://schemas.microsoft.com/office/drawing/2014/main" id="{30464CAB-D742-3FED-8B46-74E0BFFFE025}"/>
              </a:ext>
            </a:extLst>
          </p:cNvPr>
          <p:cNvSpPr txBox="1"/>
          <p:nvPr/>
        </p:nvSpPr>
        <p:spPr>
          <a:xfrm>
            <a:off x="9457680" y="3534905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70729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09">
        <p159:morph option="byObject"/>
      </p:transition>
    </mc:Choice>
    <mc:Fallback xmlns="">
      <p:transition spd="slow" advTm="1609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46B1-38B5-9016-3618-83728B26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</a:t>
            </a:r>
          </a:p>
        </p:txBody>
      </p:sp>
    </p:spTree>
    <p:extLst>
      <p:ext uri="{BB962C8B-B14F-4D97-AF65-F5344CB8AC3E}">
        <p14:creationId xmlns:p14="http://schemas.microsoft.com/office/powerpoint/2010/main" val="1447621685"/>
      </p:ext>
    </p:extLst>
  </p:cSld>
  <p:clrMapOvr>
    <a:masterClrMapping/>
  </p:clrMapOvr>
  <p:transition spd="slow" advTm="483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p54"/>
          <p:cNvSpPr/>
          <p:nvPr/>
        </p:nvSpPr>
        <p:spPr>
          <a:xfrm>
            <a:off x="7923003" y="4762997"/>
            <a:ext cx="3247616" cy="211272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65" name="Google Shape;3165;p54"/>
          <p:cNvSpPr/>
          <p:nvPr/>
        </p:nvSpPr>
        <p:spPr>
          <a:xfrm>
            <a:off x="4977186" y="3589764"/>
            <a:ext cx="2793662" cy="3246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60" name="Google Shape;3160;p54"/>
          <p:cNvSpPr txBox="1">
            <a:spLocks noGrp="1"/>
          </p:cNvSpPr>
          <p:nvPr>
            <p:ph type="subTitle" idx="4"/>
          </p:nvPr>
        </p:nvSpPr>
        <p:spPr>
          <a:xfrm>
            <a:off x="7904878" y="4759584"/>
            <a:ext cx="3268937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Effective data visualization is crucial for understanding trends and seasonality. Analyzing smaller sections of the data can reveal important insights.</a:t>
            </a:r>
          </a:p>
        </p:txBody>
      </p:sp>
      <p:sp>
        <p:nvSpPr>
          <p:cNvPr id="3161" name="Google Shape;3161;p54"/>
          <p:cNvSpPr txBox="1">
            <a:spLocks noGrp="1"/>
          </p:cNvSpPr>
          <p:nvPr>
            <p:ph type="title"/>
          </p:nvPr>
        </p:nvSpPr>
        <p:spPr>
          <a:xfrm>
            <a:off x="2944233" y="451097"/>
            <a:ext cx="6303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Things </a:t>
            </a:r>
            <a:r>
              <a:rPr lang="en-US" dirty="0"/>
              <a:t>I</a:t>
            </a:r>
            <a:r>
              <a:rPr lang="en" dirty="0"/>
              <a:t> Learned </a:t>
            </a:r>
            <a:endParaRPr dirty="0"/>
          </a:p>
        </p:txBody>
      </p:sp>
      <p:sp>
        <p:nvSpPr>
          <p:cNvPr id="3162" name="Google Shape;3162;p54"/>
          <p:cNvSpPr txBox="1">
            <a:spLocks noGrp="1"/>
          </p:cNvSpPr>
          <p:nvPr>
            <p:ph type="subTitle" idx="1"/>
          </p:nvPr>
        </p:nvSpPr>
        <p:spPr>
          <a:xfrm>
            <a:off x="7227263" y="3971230"/>
            <a:ext cx="4624165" cy="5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 Visualization</a:t>
            </a:r>
          </a:p>
        </p:txBody>
      </p:sp>
      <p:sp>
        <p:nvSpPr>
          <p:cNvPr id="3163" name="Google Shape;3163;p54"/>
          <p:cNvSpPr txBox="1">
            <a:spLocks noGrp="1"/>
          </p:cNvSpPr>
          <p:nvPr>
            <p:ph type="subTitle" idx="2"/>
          </p:nvPr>
        </p:nvSpPr>
        <p:spPr>
          <a:xfrm>
            <a:off x="4643355" y="2782284"/>
            <a:ext cx="3279648" cy="5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Impact of Window Size</a:t>
            </a:r>
          </a:p>
        </p:txBody>
      </p:sp>
      <p:sp>
        <p:nvSpPr>
          <p:cNvPr id="3164" name="Google Shape;3164;p54"/>
          <p:cNvSpPr txBox="1">
            <a:spLocks noGrp="1"/>
          </p:cNvSpPr>
          <p:nvPr>
            <p:ph type="subTitle" idx="3"/>
          </p:nvPr>
        </p:nvSpPr>
        <p:spPr>
          <a:xfrm>
            <a:off x="1942303" y="3538500"/>
            <a:ext cx="2804160" cy="5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Handling Missing Values</a:t>
            </a:r>
          </a:p>
        </p:txBody>
      </p:sp>
      <p:sp>
        <p:nvSpPr>
          <p:cNvPr id="3167" name="Google Shape;3167;p54"/>
          <p:cNvSpPr/>
          <p:nvPr/>
        </p:nvSpPr>
        <p:spPr>
          <a:xfrm>
            <a:off x="1948902" y="4532917"/>
            <a:ext cx="2804160" cy="2342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171" name="Google Shape;3171;p54"/>
          <p:cNvGrpSpPr/>
          <p:nvPr/>
        </p:nvGrpSpPr>
        <p:grpSpPr>
          <a:xfrm>
            <a:off x="6032785" y="1905024"/>
            <a:ext cx="500788" cy="645657"/>
            <a:chOff x="-40179975" y="2788575"/>
            <a:chExt cx="319000" cy="411281"/>
          </a:xfrm>
        </p:grpSpPr>
        <p:sp>
          <p:nvSpPr>
            <p:cNvPr id="3172" name="Google Shape;3172;p54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54"/>
            <p:cNvSpPr/>
            <p:nvPr/>
          </p:nvSpPr>
          <p:spPr>
            <a:xfrm>
              <a:off x="-40179975" y="2883206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179" name="Google Shape;3179;p54"/>
          <p:cNvSpPr txBox="1">
            <a:spLocks noGrp="1"/>
          </p:cNvSpPr>
          <p:nvPr>
            <p:ph type="subTitle" idx="5"/>
          </p:nvPr>
        </p:nvSpPr>
        <p:spPr>
          <a:xfrm>
            <a:off x="4887091" y="3950426"/>
            <a:ext cx="2915179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window size significantly affects the model's ability to capture long-term dependencies. Balancing complexity and generalization is key to preventing overfitting.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80" name="Google Shape;3180;p54"/>
          <p:cNvSpPr txBox="1">
            <a:spLocks noGrp="1"/>
          </p:cNvSpPr>
          <p:nvPr>
            <p:ph type="subTitle" idx="6"/>
          </p:nvPr>
        </p:nvSpPr>
        <p:spPr>
          <a:xfrm>
            <a:off x="1845788" y="4759584"/>
            <a:ext cx="307064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Properly addressing missing values and transforming categorical variables into numerical formats is essential for accurate model training.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E0A27-CB04-3129-4E40-5B2FFC0A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070" y="3309298"/>
            <a:ext cx="550628" cy="550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07FE5-086D-A613-3954-C01130E36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533" y="2950019"/>
            <a:ext cx="511699" cy="475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9668">
        <p15:prstTrans prst="drape"/>
      </p:transition>
    </mc:Choice>
    <mc:Fallback xmlns="">
      <p:transition spd="slow" advTm="29668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BCE6-6CC7-5791-13BC-7196752E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104" y="2161004"/>
            <a:ext cx="5949696" cy="2536000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821130744"/>
      </p:ext>
    </p:extLst>
  </p:cSld>
  <p:clrMapOvr>
    <a:masterClrMapping/>
  </p:clrMapOvr>
  <p:transition spd="slow" advTm="12662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9600"/>
              <a:t>Thanks!</a:t>
            </a:r>
            <a:endParaRPr sz="960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2"/>
                </a:solidFill>
              </a:rPr>
              <a:t>suzyadel37@gmail.com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+201204407191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https://www.mentorness.com/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4978349" y="4297371"/>
            <a:ext cx="2241367" cy="451145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1856">
        <p15:prstTrans prst="prestige"/>
      </p:transition>
    </mc:Choice>
    <mc:Fallback xmlns="">
      <p:transition spd="slow" advTm="1185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Market Price Prediction 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4CFC7529-A023-D47B-F77C-53077AAFA22C}"/>
              </a:ext>
            </a:extLst>
          </p:cNvPr>
          <p:cNvSpPr txBox="1">
            <a:spLocks/>
          </p:cNvSpPr>
          <p:nvPr/>
        </p:nvSpPr>
        <p:spPr>
          <a:xfrm>
            <a:off x="2091700" y="1384200"/>
            <a:ext cx="3141669" cy="53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/>
            <a:r>
              <a:rPr lang="en-US" sz="2400" dirty="0"/>
              <a:t>Problem Statement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67A23962-7B77-6C61-0246-682F63260AF7}"/>
              </a:ext>
            </a:extLst>
          </p:cNvPr>
          <p:cNvSpPr txBox="1">
            <a:spLocks/>
          </p:cNvSpPr>
          <p:nvPr/>
        </p:nvSpPr>
        <p:spPr>
          <a:xfrm>
            <a:off x="2091700" y="2178600"/>
            <a:ext cx="5549177" cy="376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3" b="1" dirty="0"/>
              <a:t>Problem</a:t>
            </a:r>
            <a:r>
              <a:rPr lang="en-US" sz="2133" dirty="0"/>
              <a:t>: Existing market analysis and forecasting methods are insufficiently accurate, resulting in inefficiencies in production, procurement, and resource allocation for various commodities.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33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3" b="1" dirty="0"/>
              <a:t>Challenge</a:t>
            </a:r>
            <a:r>
              <a:rPr lang="en-US" sz="2133" dirty="0"/>
              <a:t>: To enhance decision-making, stakeholders need a sophisticated, data-driven approach to accurately predict market behaviors and trends.</a:t>
            </a:r>
          </a:p>
        </p:txBody>
      </p:sp>
      <p:sp>
        <p:nvSpPr>
          <p:cNvPr id="10" name="Subtitle 8">
            <a:extLst>
              <a:ext uri="{FF2B5EF4-FFF2-40B4-BE49-F238E27FC236}">
                <a16:creationId xmlns:a16="http://schemas.microsoft.com/office/drawing/2014/main" id="{53338A1E-228B-55FD-B71B-7B4F82453964}"/>
              </a:ext>
            </a:extLst>
          </p:cNvPr>
          <p:cNvSpPr txBox="1">
            <a:spLocks/>
          </p:cNvSpPr>
          <p:nvPr/>
        </p:nvSpPr>
        <p:spPr>
          <a:xfrm>
            <a:off x="17700860" y="5448484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Outcome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FA8B17-A287-C4C1-7D09-D12F8E6F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186" y="3016638"/>
            <a:ext cx="9125036" cy="2361221"/>
          </a:xfrm>
          <a:prstGeom prst="rect">
            <a:avLst/>
          </a:prstGeom>
        </p:spPr>
      </p:pic>
      <p:sp>
        <p:nvSpPr>
          <p:cNvPr id="12" name="Subtitle 8">
            <a:extLst>
              <a:ext uri="{FF2B5EF4-FFF2-40B4-BE49-F238E27FC236}">
                <a16:creationId xmlns:a16="http://schemas.microsoft.com/office/drawing/2014/main" id="{26649743-A8F9-0974-A3F6-C45BAAEB6FEE}"/>
              </a:ext>
            </a:extLst>
          </p:cNvPr>
          <p:cNvSpPr txBox="1">
            <a:spLocks/>
          </p:cNvSpPr>
          <p:nvPr/>
        </p:nvSpPr>
        <p:spPr>
          <a:xfrm>
            <a:off x="15360296" y="2500119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Task</a:t>
            </a:r>
          </a:p>
        </p:txBody>
      </p:sp>
      <p:sp>
        <p:nvSpPr>
          <p:cNvPr id="13" name="Subtitle 8">
            <a:extLst>
              <a:ext uri="{FF2B5EF4-FFF2-40B4-BE49-F238E27FC236}">
                <a16:creationId xmlns:a16="http://schemas.microsoft.com/office/drawing/2014/main" id="{8D9F0E2D-2769-A6B5-722C-DC03F0C0A209}"/>
              </a:ext>
            </a:extLst>
          </p:cNvPr>
          <p:cNvSpPr txBox="1">
            <a:spLocks/>
          </p:cNvSpPr>
          <p:nvPr/>
        </p:nvSpPr>
        <p:spPr>
          <a:xfrm>
            <a:off x="12595668" y="5448484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Objective</a:t>
            </a:r>
          </a:p>
        </p:txBody>
      </p:sp>
      <p:sp>
        <p:nvSpPr>
          <p:cNvPr id="15" name="Google Shape;2724;p49">
            <a:extLst>
              <a:ext uri="{FF2B5EF4-FFF2-40B4-BE49-F238E27FC236}">
                <a16:creationId xmlns:a16="http://schemas.microsoft.com/office/drawing/2014/main" id="{A88473BC-5A9B-E3B5-CA5B-20A86966E736}"/>
              </a:ext>
            </a:extLst>
          </p:cNvPr>
          <p:cNvSpPr txBox="1"/>
          <p:nvPr/>
        </p:nvSpPr>
        <p:spPr>
          <a:xfrm>
            <a:off x="10084116" y="3958732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6" name="Google Shape;2724;p49">
            <a:extLst>
              <a:ext uri="{FF2B5EF4-FFF2-40B4-BE49-F238E27FC236}">
                <a16:creationId xmlns:a16="http://schemas.microsoft.com/office/drawing/2014/main" id="{2A5AFEC8-FE6A-6353-2CEF-42FB212F202C}"/>
              </a:ext>
            </a:extLst>
          </p:cNvPr>
          <p:cNvSpPr txBox="1"/>
          <p:nvPr/>
        </p:nvSpPr>
        <p:spPr>
          <a:xfrm>
            <a:off x="12595668" y="3958731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7" name="Google Shape;2724;p49">
            <a:extLst>
              <a:ext uri="{FF2B5EF4-FFF2-40B4-BE49-F238E27FC236}">
                <a16:creationId xmlns:a16="http://schemas.microsoft.com/office/drawing/2014/main" id="{7B248605-D267-5D63-270E-BBE95D3D4BB0}"/>
              </a:ext>
            </a:extLst>
          </p:cNvPr>
          <p:cNvSpPr txBox="1"/>
          <p:nvPr/>
        </p:nvSpPr>
        <p:spPr>
          <a:xfrm>
            <a:off x="15107220" y="3958731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" name="Google Shape;2724;p49">
            <a:extLst>
              <a:ext uri="{FF2B5EF4-FFF2-40B4-BE49-F238E27FC236}">
                <a16:creationId xmlns:a16="http://schemas.microsoft.com/office/drawing/2014/main" id="{5FC5C9E3-4E9E-0569-16CC-5EABF8400B3F}"/>
              </a:ext>
            </a:extLst>
          </p:cNvPr>
          <p:cNvSpPr txBox="1"/>
          <p:nvPr/>
        </p:nvSpPr>
        <p:spPr>
          <a:xfrm>
            <a:off x="17649180" y="3958730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055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443">
        <p159:morph option="byObject"/>
      </p:transition>
    </mc:Choice>
    <mc:Fallback xmlns="">
      <p:transition spd="slow" advTm="4144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Market Price Prediction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F03A93E8-A618-DAF8-4A51-076DAAF28952}"/>
              </a:ext>
            </a:extLst>
          </p:cNvPr>
          <p:cNvSpPr txBox="1">
            <a:spLocks/>
          </p:cNvSpPr>
          <p:nvPr/>
        </p:nvSpPr>
        <p:spPr>
          <a:xfrm>
            <a:off x="1965015" y="2217596"/>
            <a:ext cx="4594348" cy="326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Develop </a:t>
            </a:r>
            <a:r>
              <a:rPr lang="en-US" b="1" dirty="0"/>
              <a:t>a robust time series machine learning model </a:t>
            </a:r>
            <a:r>
              <a:rPr lang="en-US" dirty="0"/>
              <a:t>that can accurately forecast future market trends for various commodities based on historical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Provide stakeholders with actionable insights to </a:t>
            </a:r>
            <a:r>
              <a:rPr lang="en-US" b="1" dirty="0"/>
              <a:t>improve production planning,</a:t>
            </a:r>
            <a:r>
              <a:rPr lang="en-US" dirty="0"/>
              <a:t> pricing strategies, and </a:t>
            </a:r>
            <a:r>
              <a:rPr lang="en-US" b="1" dirty="0"/>
              <a:t>resource management</a:t>
            </a:r>
            <a:r>
              <a:rPr lang="en-US" dirty="0"/>
              <a:t>, thereby </a:t>
            </a:r>
            <a:r>
              <a:rPr lang="en-US" b="1" dirty="0"/>
              <a:t>optimizing overall market efficiency and profitability.</a:t>
            </a: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F27B4974-EF9E-3834-B990-613BA83F04DF}"/>
              </a:ext>
            </a:extLst>
          </p:cNvPr>
          <p:cNvSpPr txBox="1">
            <a:spLocks/>
          </p:cNvSpPr>
          <p:nvPr/>
        </p:nvSpPr>
        <p:spPr>
          <a:xfrm>
            <a:off x="15240988" y="5185973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Outcome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F2BFF-25F8-6C97-5A47-6E292E17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314" y="2754127"/>
            <a:ext cx="9125036" cy="2361221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091F8CA4-9C7F-7E0C-AFD3-D5281D75C681}"/>
              </a:ext>
            </a:extLst>
          </p:cNvPr>
          <p:cNvSpPr txBox="1">
            <a:spLocks/>
          </p:cNvSpPr>
          <p:nvPr/>
        </p:nvSpPr>
        <p:spPr>
          <a:xfrm>
            <a:off x="12900424" y="2237608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Task</a:t>
            </a:r>
          </a:p>
        </p:txBody>
      </p:sp>
      <p:sp>
        <p:nvSpPr>
          <p:cNvPr id="10" name="Subtitle 8">
            <a:extLst>
              <a:ext uri="{FF2B5EF4-FFF2-40B4-BE49-F238E27FC236}">
                <a16:creationId xmlns:a16="http://schemas.microsoft.com/office/drawing/2014/main" id="{548FAA34-55FF-25F4-F948-8332373DAB8D}"/>
              </a:ext>
            </a:extLst>
          </p:cNvPr>
          <p:cNvSpPr txBox="1">
            <a:spLocks/>
          </p:cNvSpPr>
          <p:nvPr/>
        </p:nvSpPr>
        <p:spPr>
          <a:xfrm>
            <a:off x="2286986" y="1703881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Objective</a:t>
            </a: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EFB4D84E-8AF8-BA00-23AF-56904EF0607D}"/>
              </a:ext>
            </a:extLst>
          </p:cNvPr>
          <p:cNvSpPr txBox="1">
            <a:spLocks/>
          </p:cNvSpPr>
          <p:nvPr/>
        </p:nvSpPr>
        <p:spPr>
          <a:xfrm>
            <a:off x="7228434" y="2237608"/>
            <a:ext cx="21764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Problem Statement </a:t>
            </a:r>
          </a:p>
        </p:txBody>
      </p:sp>
      <p:sp>
        <p:nvSpPr>
          <p:cNvPr id="12" name="Google Shape;2724;p49">
            <a:extLst>
              <a:ext uri="{FF2B5EF4-FFF2-40B4-BE49-F238E27FC236}">
                <a16:creationId xmlns:a16="http://schemas.microsoft.com/office/drawing/2014/main" id="{5092DEEE-1DA9-FB1C-4023-B6953119BB4A}"/>
              </a:ext>
            </a:extLst>
          </p:cNvPr>
          <p:cNvSpPr txBox="1"/>
          <p:nvPr/>
        </p:nvSpPr>
        <p:spPr>
          <a:xfrm>
            <a:off x="7624244" y="3696221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3" name="Google Shape;2724;p49">
            <a:extLst>
              <a:ext uri="{FF2B5EF4-FFF2-40B4-BE49-F238E27FC236}">
                <a16:creationId xmlns:a16="http://schemas.microsoft.com/office/drawing/2014/main" id="{1FB5F424-C269-0476-EAD0-30AD51613E7C}"/>
              </a:ext>
            </a:extLst>
          </p:cNvPr>
          <p:cNvSpPr txBox="1"/>
          <p:nvPr/>
        </p:nvSpPr>
        <p:spPr>
          <a:xfrm>
            <a:off x="10135796" y="3696220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4" name="Google Shape;2724;p49">
            <a:extLst>
              <a:ext uri="{FF2B5EF4-FFF2-40B4-BE49-F238E27FC236}">
                <a16:creationId xmlns:a16="http://schemas.microsoft.com/office/drawing/2014/main" id="{80A476DA-C9CB-DC71-34BF-9C51E8A273EE}"/>
              </a:ext>
            </a:extLst>
          </p:cNvPr>
          <p:cNvSpPr txBox="1"/>
          <p:nvPr/>
        </p:nvSpPr>
        <p:spPr>
          <a:xfrm>
            <a:off x="12647348" y="3696220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5" name="Google Shape;2724;p49">
            <a:extLst>
              <a:ext uri="{FF2B5EF4-FFF2-40B4-BE49-F238E27FC236}">
                <a16:creationId xmlns:a16="http://schemas.microsoft.com/office/drawing/2014/main" id="{D5455227-7BA7-4D77-52F5-48517CA7F244}"/>
              </a:ext>
            </a:extLst>
          </p:cNvPr>
          <p:cNvSpPr txBox="1"/>
          <p:nvPr/>
        </p:nvSpPr>
        <p:spPr>
          <a:xfrm>
            <a:off x="15189308" y="3696219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3637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120">
        <p159:morph option="byObject"/>
      </p:transition>
    </mc:Choice>
    <mc:Fallback xmlns="">
      <p:transition spd="slow" advTm="2812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Market Price Prediction 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9D55F4D7-5F7D-49F4-56DF-FFA34BBF9166}"/>
              </a:ext>
            </a:extLst>
          </p:cNvPr>
          <p:cNvSpPr txBox="1">
            <a:spLocks/>
          </p:cNvSpPr>
          <p:nvPr/>
        </p:nvSpPr>
        <p:spPr>
          <a:xfrm>
            <a:off x="1728480" y="2184047"/>
            <a:ext cx="3197088" cy="441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2133" dirty="0"/>
              <a:t>Clean and </a:t>
            </a:r>
            <a:r>
              <a:rPr lang="en-US" sz="2133" b="1" dirty="0"/>
              <a:t>preprocess the data</a:t>
            </a:r>
            <a:r>
              <a:rPr lang="en-US" sz="2133" dirty="0"/>
              <a:t>, </a:t>
            </a:r>
            <a:r>
              <a:rPr lang="en-US" sz="2133" b="1" dirty="0"/>
              <a:t>analyze and engineer features</a:t>
            </a:r>
            <a:r>
              <a:rPr lang="en-US" sz="2133" dirty="0"/>
              <a:t>, </a:t>
            </a:r>
            <a:r>
              <a:rPr lang="en-US" sz="2133" b="1" dirty="0"/>
              <a:t>evaluate</a:t>
            </a:r>
            <a:r>
              <a:rPr lang="en-US" sz="2133" dirty="0"/>
              <a:t> and select suitable time series forecasting models, </a:t>
            </a:r>
            <a:r>
              <a:rPr lang="en-US" sz="2133" b="1" dirty="0"/>
              <a:t>train</a:t>
            </a:r>
            <a:r>
              <a:rPr lang="en-US" sz="2133" dirty="0"/>
              <a:t> and </a:t>
            </a:r>
            <a:r>
              <a:rPr lang="en-US" sz="2133" b="1" dirty="0"/>
              <a:t>fine-tune </a:t>
            </a:r>
            <a:r>
              <a:rPr lang="en-US" sz="2133" dirty="0"/>
              <a:t>the models, and deploy a production-ready model </a:t>
            </a:r>
            <a:r>
              <a:rPr lang="en-US" sz="2133" b="1" dirty="0"/>
              <a:t>to provide accurate market forecasts</a:t>
            </a:r>
            <a:r>
              <a:rPr lang="en-US" sz="2133" dirty="0"/>
              <a:t>.</a:t>
            </a:r>
          </a:p>
        </p:txBody>
      </p:sp>
      <p:sp>
        <p:nvSpPr>
          <p:cNvPr id="12" name="Subtitle 8">
            <a:extLst>
              <a:ext uri="{FF2B5EF4-FFF2-40B4-BE49-F238E27FC236}">
                <a16:creationId xmlns:a16="http://schemas.microsoft.com/office/drawing/2014/main" id="{C4C4057D-0D15-959B-8AF2-754DBD17F666}"/>
              </a:ext>
            </a:extLst>
          </p:cNvPr>
          <p:cNvSpPr txBox="1">
            <a:spLocks/>
          </p:cNvSpPr>
          <p:nvPr/>
        </p:nvSpPr>
        <p:spPr>
          <a:xfrm>
            <a:off x="13109810" y="5424361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Outcome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D93BC4-DFBA-68D0-A4EE-CBF086F3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36" y="2992515"/>
            <a:ext cx="9125036" cy="2361221"/>
          </a:xfrm>
          <a:prstGeom prst="rect">
            <a:avLst/>
          </a:prstGeom>
        </p:spPr>
      </p:pic>
      <p:sp>
        <p:nvSpPr>
          <p:cNvPr id="14" name="Subtitle 8">
            <a:extLst>
              <a:ext uri="{FF2B5EF4-FFF2-40B4-BE49-F238E27FC236}">
                <a16:creationId xmlns:a16="http://schemas.microsoft.com/office/drawing/2014/main" id="{19E8E6CB-22F7-8BF5-AAD4-74CE2478CFC7}"/>
              </a:ext>
            </a:extLst>
          </p:cNvPr>
          <p:cNvSpPr txBox="1">
            <a:spLocks/>
          </p:cNvSpPr>
          <p:nvPr/>
        </p:nvSpPr>
        <p:spPr>
          <a:xfrm>
            <a:off x="1876032" y="1688357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Task</a:t>
            </a:r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A5C2C8C5-5995-10C5-701E-96A80EFD575E}"/>
              </a:ext>
            </a:extLst>
          </p:cNvPr>
          <p:cNvSpPr txBox="1">
            <a:spLocks/>
          </p:cNvSpPr>
          <p:nvPr/>
        </p:nvSpPr>
        <p:spPr>
          <a:xfrm>
            <a:off x="8004618" y="5424361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Objective</a:t>
            </a:r>
          </a:p>
        </p:txBody>
      </p:sp>
      <p:sp>
        <p:nvSpPr>
          <p:cNvPr id="16" name="Subtitle 8">
            <a:extLst>
              <a:ext uri="{FF2B5EF4-FFF2-40B4-BE49-F238E27FC236}">
                <a16:creationId xmlns:a16="http://schemas.microsoft.com/office/drawing/2014/main" id="{9B74ED4D-BC42-FFF6-9A7E-5B4FAB7A9360}"/>
              </a:ext>
            </a:extLst>
          </p:cNvPr>
          <p:cNvSpPr txBox="1">
            <a:spLocks/>
          </p:cNvSpPr>
          <p:nvPr/>
        </p:nvSpPr>
        <p:spPr>
          <a:xfrm>
            <a:off x="5097256" y="2475996"/>
            <a:ext cx="21764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Problem Statement </a:t>
            </a:r>
          </a:p>
        </p:txBody>
      </p:sp>
      <p:sp>
        <p:nvSpPr>
          <p:cNvPr id="17" name="Google Shape;2724;p49">
            <a:extLst>
              <a:ext uri="{FF2B5EF4-FFF2-40B4-BE49-F238E27FC236}">
                <a16:creationId xmlns:a16="http://schemas.microsoft.com/office/drawing/2014/main" id="{154062E0-F016-6335-30B2-C77693708169}"/>
              </a:ext>
            </a:extLst>
          </p:cNvPr>
          <p:cNvSpPr txBox="1"/>
          <p:nvPr/>
        </p:nvSpPr>
        <p:spPr>
          <a:xfrm>
            <a:off x="5493066" y="3934609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" name="Google Shape;2724;p49">
            <a:extLst>
              <a:ext uri="{FF2B5EF4-FFF2-40B4-BE49-F238E27FC236}">
                <a16:creationId xmlns:a16="http://schemas.microsoft.com/office/drawing/2014/main" id="{41CFA0D4-2786-3394-0A9D-E0B79CD1ACBF}"/>
              </a:ext>
            </a:extLst>
          </p:cNvPr>
          <p:cNvSpPr txBox="1"/>
          <p:nvPr/>
        </p:nvSpPr>
        <p:spPr>
          <a:xfrm>
            <a:off x="8004618" y="3934608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" name="Google Shape;2724;p49">
            <a:extLst>
              <a:ext uri="{FF2B5EF4-FFF2-40B4-BE49-F238E27FC236}">
                <a16:creationId xmlns:a16="http://schemas.microsoft.com/office/drawing/2014/main" id="{035DD5AD-A503-C1CA-9049-89E51DD0F881}"/>
              </a:ext>
            </a:extLst>
          </p:cNvPr>
          <p:cNvSpPr txBox="1"/>
          <p:nvPr/>
        </p:nvSpPr>
        <p:spPr>
          <a:xfrm>
            <a:off x="10516170" y="3934608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0" name="Google Shape;2724;p49">
            <a:extLst>
              <a:ext uri="{FF2B5EF4-FFF2-40B4-BE49-F238E27FC236}">
                <a16:creationId xmlns:a16="http://schemas.microsoft.com/office/drawing/2014/main" id="{D969E506-2F1F-3ABD-D253-9B2ACB0D8C9C}"/>
              </a:ext>
            </a:extLst>
          </p:cNvPr>
          <p:cNvSpPr txBox="1"/>
          <p:nvPr/>
        </p:nvSpPr>
        <p:spPr>
          <a:xfrm>
            <a:off x="13058130" y="3934607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8386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08">
        <p159:morph option="byObject"/>
      </p:transition>
    </mc:Choice>
    <mc:Fallback xmlns="">
      <p:transition spd="slow" advTm="880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825-7E64-EFB0-CE0D-F149ACFA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Market Price Prediction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7239F4E0-00B0-E346-5F7D-EAE58262F44A}"/>
              </a:ext>
            </a:extLst>
          </p:cNvPr>
          <p:cNvSpPr txBox="1">
            <a:spLocks/>
          </p:cNvSpPr>
          <p:nvPr/>
        </p:nvSpPr>
        <p:spPr>
          <a:xfrm>
            <a:off x="621792" y="1710095"/>
            <a:ext cx="10375393" cy="135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3" b="1" dirty="0"/>
              <a:t>Achieve a significant reduction in forecasting errors</a:t>
            </a:r>
            <a:r>
              <a:rPr lang="en-US" sz="2133" dirty="0"/>
              <a:t>, leading to more precise inventory management and reduced wastage of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3" dirty="0"/>
              <a:t>Enable more effective budgeting and financial forecasting for businesses by </a:t>
            </a:r>
            <a:r>
              <a:rPr lang="en-US" sz="2133" b="1" dirty="0"/>
              <a:t>providing reliable data on future market conditions.</a:t>
            </a: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F4272E15-09A2-4A65-B07C-8CF1AF07757B}"/>
              </a:ext>
            </a:extLst>
          </p:cNvPr>
          <p:cNvSpPr txBox="1">
            <a:spLocks/>
          </p:cNvSpPr>
          <p:nvPr/>
        </p:nvSpPr>
        <p:spPr>
          <a:xfrm>
            <a:off x="1194815" y="1324683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2CE5D-BE8E-73E5-F435-515DEAD9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19" y="3794761"/>
            <a:ext cx="9125036" cy="2361221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6A3B5E9-60D2-A7D1-1258-01032363555A}"/>
              </a:ext>
            </a:extLst>
          </p:cNvPr>
          <p:cNvSpPr txBox="1">
            <a:spLocks/>
          </p:cNvSpPr>
          <p:nvPr/>
        </p:nvSpPr>
        <p:spPr>
          <a:xfrm>
            <a:off x="7205629" y="3278242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Task</a:t>
            </a:r>
          </a:p>
        </p:txBody>
      </p:sp>
      <p:sp>
        <p:nvSpPr>
          <p:cNvPr id="10" name="Subtitle 8">
            <a:extLst>
              <a:ext uri="{FF2B5EF4-FFF2-40B4-BE49-F238E27FC236}">
                <a16:creationId xmlns:a16="http://schemas.microsoft.com/office/drawing/2014/main" id="{40D35D99-83BA-D728-32CD-D7E573FE3449}"/>
              </a:ext>
            </a:extLst>
          </p:cNvPr>
          <p:cNvSpPr txBox="1">
            <a:spLocks/>
          </p:cNvSpPr>
          <p:nvPr/>
        </p:nvSpPr>
        <p:spPr>
          <a:xfrm>
            <a:off x="4441001" y="6226607"/>
            <a:ext cx="1450992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Objective</a:t>
            </a: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C010088E-21E3-E1C2-3D08-0A7B782791E4}"/>
              </a:ext>
            </a:extLst>
          </p:cNvPr>
          <p:cNvSpPr txBox="1">
            <a:spLocks/>
          </p:cNvSpPr>
          <p:nvPr/>
        </p:nvSpPr>
        <p:spPr>
          <a:xfrm>
            <a:off x="1557607" y="3224136"/>
            <a:ext cx="21764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Problem Statement </a:t>
            </a:r>
          </a:p>
        </p:txBody>
      </p:sp>
      <p:sp>
        <p:nvSpPr>
          <p:cNvPr id="12" name="Google Shape;2724;p49">
            <a:extLst>
              <a:ext uri="{FF2B5EF4-FFF2-40B4-BE49-F238E27FC236}">
                <a16:creationId xmlns:a16="http://schemas.microsoft.com/office/drawing/2014/main" id="{FCAE2710-6B2E-FB7A-950E-458D13FDDB57}"/>
              </a:ext>
            </a:extLst>
          </p:cNvPr>
          <p:cNvSpPr txBox="1"/>
          <p:nvPr/>
        </p:nvSpPr>
        <p:spPr>
          <a:xfrm>
            <a:off x="1929449" y="4736855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3" name="Google Shape;2724;p49">
            <a:extLst>
              <a:ext uri="{FF2B5EF4-FFF2-40B4-BE49-F238E27FC236}">
                <a16:creationId xmlns:a16="http://schemas.microsoft.com/office/drawing/2014/main" id="{A87F3D63-8924-C134-C14A-6D7A2DCDCAD7}"/>
              </a:ext>
            </a:extLst>
          </p:cNvPr>
          <p:cNvSpPr txBox="1"/>
          <p:nvPr/>
        </p:nvSpPr>
        <p:spPr>
          <a:xfrm>
            <a:off x="4441001" y="4736854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4" name="Google Shape;2724;p49">
            <a:extLst>
              <a:ext uri="{FF2B5EF4-FFF2-40B4-BE49-F238E27FC236}">
                <a16:creationId xmlns:a16="http://schemas.microsoft.com/office/drawing/2014/main" id="{8CC56B9D-462C-FCFD-3434-3EC3B33F6D0B}"/>
              </a:ext>
            </a:extLst>
          </p:cNvPr>
          <p:cNvSpPr txBox="1"/>
          <p:nvPr/>
        </p:nvSpPr>
        <p:spPr>
          <a:xfrm>
            <a:off x="6952553" y="4736854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5" name="Google Shape;2724;p49">
            <a:extLst>
              <a:ext uri="{FF2B5EF4-FFF2-40B4-BE49-F238E27FC236}">
                <a16:creationId xmlns:a16="http://schemas.microsoft.com/office/drawing/2014/main" id="{8F1D124A-B5FE-1ACB-6E26-199B986526CC}"/>
              </a:ext>
            </a:extLst>
          </p:cNvPr>
          <p:cNvSpPr txBox="1"/>
          <p:nvPr/>
        </p:nvSpPr>
        <p:spPr>
          <a:xfrm>
            <a:off x="9494513" y="4736853"/>
            <a:ext cx="1127888" cy="4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88595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514">
        <p159:morph option="byObject"/>
      </p:transition>
    </mc:Choice>
    <mc:Fallback xmlns="">
      <p:transition spd="slow" advTm="1651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C04B7F-B66F-D586-B284-DC858F91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980" y="2069290"/>
            <a:ext cx="6093801" cy="4370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13C32-1045-C2EC-8879-55783BB1160E}"/>
              </a:ext>
            </a:extLst>
          </p:cNvPr>
          <p:cNvSpPr txBox="1"/>
          <p:nvPr/>
        </p:nvSpPr>
        <p:spPr>
          <a:xfrm>
            <a:off x="3134070" y="2274787"/>
            <a:ext cx="6357620" cy="15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733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Fjalla One"/>
                <a:cs typeface="Arial"/>
                <a:sym typeface="Fjalla One"/>
              </a:rPr>
              <a:t>Code Theory 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5166555"/>
      </p:ext>
    </p:extLst>
  </p:cSld>
  <p:clrMapOvr>
    <a:masterClrMapping/>
  </p:clrMapOvr>
  <p:transition spd="slow" advTm="1148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A1729A0-F9DC-258E-C2E1-4B1252824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64" y="5144992"/>
            <a:ext cx="646232" cy="743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231A6F-D42B-9C9E-2590-525E6718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72" y="3706336"/>
            <a:ext cx="646232" cy="743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87A4BF-05F1-BE00-31EC-893A216A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56" y="2276712"/>
            <a:ext cx="646232" cy="743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5A34D5-DBB6-D41B-CEBC-3D20E959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02" y="981392"/>
            <a:ext cx="646232" cy="743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2F741-EA1E-87B0-FBED-46362A4DF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528" y="642888"/>
            <a:ext cx="3486800" cy="768000"/>
          </a:xfrm>
        </p:spPr>
        <p:txBody>
          <a:bodyPr/>
          <a:lstStyle/>
          <a:p>
            <a:pPr algn="ctr"/>
            <a:r>
              <a:rPr lang="en-US" dirty="0"/>
              <a:t>Steps In Market Price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EA13C-FD4D-BF50-2EA7-464FA4194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Preparation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9750CA9-6056-163B-5025-A50A35DADAE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218944" y="950976"/>
            <a:ext cx="5157216" cy="768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Divide into train and test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a time step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6DD55C-3FD7-9938-FEA3-AB2931937F7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246802" y="1803035"/>
            <a:ext cx="3486800" cy="512000"/>
          </a:xfrm>
        </p:spPr>
        <p:txBody>
          <a:bodyPr/>
          <a:lstStyle/>
          <a:p>
            <a:r>
              <a:rPr lang="en-US" dirty="0"/>
              <a:t>Data cleaning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4FCB14-D02A-10C7-1F90-BC464C9D369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00628" y="2203918"/>
            <a:ext cx="5157216" cy="768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preparing the dataset for modeling by handling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correcting errors,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ensuring consistency.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7173EF0-7D5C-5B31-EA5D-469EB6E3472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197716" y="3677839"/>
            <a:ext cx="3486800" cy="512000"/>
          </a:xfrm>
        </p:spPr>
        <p:txBody>
          <a:bodyPr/>
          <a:lstStyle/>
          <a:p>
            <a:r>
              <a:rPr lang="en-US" dirty="0"/>
              <a:t>Modeling &amp; Training 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AC743B-13D5-0DB8-06C3-25F6B9C1063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16032" y="4043036"/>
            <a:ext cx="5016512" cy="7437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selecting and training machine learning algorithms on the prepared dataset to develop a predictive model.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36AEA65-91E8-62A2-C401-6ED90581F45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2218944" y="5034129"/>
            <a:ext cx="3486800" cy="512000"/>
          </a:xfrm>
        </p:spPr>
        <p:txBody>
          <a:bodyPr/>
          <a:lstStyle/>
          <a:p>
            <a:r>
              <a:rPr lang="en-US" dirty="0"/>
              <a:t>Performance analysis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2249003-95BA-3657-2D1A-ED24479B52B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2216032" y="5441688"/>
            <a:ext cx="5157216" cy="768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assessing the predictive model's effectiveness and making necessary adjustments to improve its accuracy and reliability.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720F59E-2E38-8404-CDFF-FAE904229B17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085088" y="1069656"/>
            <a:ext cx="609600" cy="46320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37848EC-6117-7378-26CA-E88A680AA851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073102" y="2389632"/>
            <a:ext cx="609600" cy="46320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9DDA125-2CCA-CAEA-908D-53F28CB455E7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1085088" y="3816096"/>
            <a:ext cx="609600" cy="4632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AF616B-F5F4-AD3D-88A7-47D64BB0D260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085088" y="5266944"/>
            <a:ext cx="609600" cy="4632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020F78-6757-F6E7-D5F1-22653A2D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0" y="2186996"/>
            <a:ext cx="4432176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436">
        <p159:morph option="byObject"/>
      </p:transition>
    </mc:Choice>
    <mc:Fallback xmlns="">
      <p:transition spd="slow" advTm="23436">
        <p:fade/>
      </p:transition>
    </mc:Fallback>
  </mc:AlternateContent>
</p:sld>
</file>

<file path=ppt/theme/theme1.xml><?xml version="1.0" encoding="utf-8"?>
<a:theme xmlns:a="http://schemas.openxmlformats.org/drawingml/2006/main" name="Tech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" id="{F60BDB67-8AEC-4649-95E5-C87593739A73}" vid="{D37F94AA-CD3D-4A4F-BFB4-AAE7E52B55C9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</Template>
  <TotalTime>1250</TotalTime>
  <Words>1204</Words>
  <Application>Microsoft Office PowerPoint</Application>
  <PresentationFormat>Widescreen</PresentationFormat>
  <Paragraphs>147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Barlow Semi Condensed</vt:lpstr>
      <vt:lpstr>Barlow Semi Condensed Medium</vt:lpstr>
      <vt:lpstr>Calibri</vt:lpstr>
      <vt:lpstr>Fjalla One</vt:lpstr>
      <vt:lpstr>Proxima Nova</vt:lpstr>
      <vt:lpstr>Proxima Nova Semibold</vt:lpstr>
      <vt:lpstr>Roboto Condensed Light</vt:lpstr>
      <vt:lpstr>Tech</vt:lpstr>
      <vt:lpstr>Slidesgo Final Pages</vt:lpstr>
      <vt:lpstr>Technology Consulting by Slidesgo</vt:lpstr>
      <vt:lpstr>1_Technology Consulting by Slidesgo</vt:lpstr>
      <vt:lpstr>Market Price Prediction</vt:lpstr>
      <vt:lpstr>Intro </vt:lpstr>
      <vt:lpstr>Task 3: Market Price Prediction </vt:lpstr>
      <vt:lpstr>Task 3: Market Price Prediction </vt:lpstr>
      <vt:lpstr>Task 3: Market Price Prediction </vt:lpstr>
      <vt:lpstr>Task 3: Market Price Prediction </vt:lpstr>
      <vt:lpstr>Task 3: Market Price Prediction </vt:lpstr>
      <vt:lpstr>PowerPoint Presentation</vt:lpstr>
      <vt:lpstr>Steps In Market Price Prediction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Effects of a Bigger Time Step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Finale</vt:lpstr>
      <vt:lpstr>Things I Learned </vt:lpstr>
      <vt:lpstr>Conclusion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Price Prediction</dc:title>
  <dc:creator>Suzy Adel</dc:creator>
  <cp:lastModifiedBy>Suzy Adel</cp:lastModifiedBy>
  <cp:revision>3</cp:revision>
  <dcterms:created xsi:type="dcterms:W3CDTF">2024-05-26T06:18:01Z</dcterms:created>
  <dcterms:modified xsi:type="dcterms:W3CDTF">2024-05-27T19:27:52Z</dcterms:modified>
</cp:coreProperties>
</file>